
<file path=[Content_Types].xml><?xml version="1.0" encoding="utf-8"?>
<Types xmlns="http://schemas.openxmlformats.org/package/2006/content-types">
  <Default Extension="png" ContentType="image/png"/>
  <Default Extension="jpeg" ContentType="image/jpeg"/>
  <Default Extension="wma" ContentType="audio/x-ms-wm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handoutMasterIdLst>
    <p:handoutMasterId r:id="rId27"/>
  </p:handoutMasterIdLst>
  <p:sldIdLst>
    <p:sldId id="300" r:id="rId2"/>
    <p:sldId id="258" r:id="rId3"/>
    <p:sldId id="286" r:id="rId4"/>
    <p:sldId id="285" r:id="rId5"/>
    <p:sldId id="282" r:id="rId6"/>
    <p:sldId id="283" r:id="rId7"/>
    <p:sldId id="284" r:id="rId8"/>
    <p:sldId id="281" r:id="rId9"/>
    <p:sldId id="259" r:id="rId10"/>
    <p:sldId id="280" r:id="rId11"/>
    <p:sldId id="287" r:id="rId12"/>
    <p:sldId id="289" r:id="rId13"/>
    <p:sldId id="288" r:id="rId14"/>
    <p:sldId id="290" r:id="rId15"/>
    <p:sldId id="291" r:id="rId16"/>
    <p:sldId id="292" r:id="rId17"/>
    <p:sldId id="293" r:id="rId18"/>
    <p:sldId id="260" r:id="rId19"/>
    <p:sldId id="294" r:id="rId20"/>
    <p:sldId id="298" r:id="rId21"/>
    <p:sldId id="299" r:id="rId22"/>
    <p:sldId id="295" r:id="rId23"/>
    <p:sldId id="270" r:id="rId24"/>
    <p:sldId id="271" r:id="rId25"/>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showAnimation="0">
    <p:present/>
    <p:sldRg st="1" end="24"/>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067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398" autoAdjust="0"/>
  </p:normalViewPr>
  <p:slideViewPr>
    <p:cSldViewPr>
      <p:cViewPr varScale="1">
        <p:scale>
          <a:sx n="58" d="100"/>
          <a:sy n="58" d="100"/>
        </p:scale>
        <p:origin x="-1632"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a:lvl1pPr>
          </a:lstStyle>
          <a:p>
            <a:fld id="{60C2C736-AE19-424B-8EFD-36526012EFF8}" type="datetimeFigureOut">
              <a:rPr lang="en-US" smtClean="0"/>
              <a:t>2/13/2022</a:t>
            </a:fld>
            <a:endParaRPr lang="en-GB" dirty="0"/>
          </a:p>
        </p:txBody>
      </p:sp>
      <p:sp>
        <p:nvSpPr>
          <p:cNvPr id="4" name="Footer Placeholder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fld id="{3BD8CBFE-7F3E-4F3D-A715-6A8C278F4DF7}" type="slidenum">
              <a:rPr lang="en-GB" smtClean="0"/>
              <a:t>‹#›</a:t>
            </a:fld>
            <a:endParaRPr lang="en-GB" dirty="0"/>
          </a:p>
        </p:txBody>
      </p:sp>
    </p:spTree>
    <p:extLst>
      <p:ext uri="{BB962C8B-B14F-4D97-AF65-F5344CB8AC3E}">
        <p14:creationId xmlns:p14="http://schemas.microsoft.com/office/powerpoint/2010/main" val="35982620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1A023B92-A406-4B05-A138-57B1572D3BA8}" type="datetimeFigureOut">
              <a:rPr lang="en-US" smtClean="0"/>
              <a:t>2/13/2022</a:t>
            </a:fld>
            <a:endParaRPr lang="en-GB" dirty="0"/>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66909" y="4715153"/>
            <a:ext cx="533527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23D0FA91-90D9-4A67-9415-342FB1B420EA}" type="slidenum">
              <a:rPr lang="en-GB" smtClean="0"/>
              <a:t>‹#›</a:t>
            </a:fld>
            <a:endParaRPr lang="en-GB" dirty="0"/>
          </a:p>
        </p:txBody>
      </p:sp>
    </p:spTree>
    <p:extLst>
      <p:ext uri="{BB962C8B-B14F-4D97-AF65-F5344CB8AC3E}">
        <p14:creationId xmlns:p14="http://schemas.microsoft.com/office/powerpoint/2010/main" val="50832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3D0FA91-90D9-4A67-9415-342FB1B420EA}" type="slidenum">
              <a:rPr lang="en-GB" smtClean="0"/>
              <a:t>1</a:t>
            </a:fld>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3D0FA91-90D9-4A67-9415-342FB1B420EA}" type="slidenum">
              <a:rPr lang="en-GB" smtClean="0"/>
              <a:t>10</a:t>
            </a:fld>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3D0FA91-90D9-4A67-9415-342FB1B420EA}" type="slidenum">
              <a:rPr lang="en-GB" smtClean="0"/>
              <a:t>11</a:t>
            </a:fld>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3D0FA91-90D9-4A67-9415-342FB1B420EA}" type="slidenum">
              <a:rPr lang="en-GB" smtClean="0"/>
              <a:t>12</a:t>
            </a:fld>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3D0FA91-90D9-4A67-9415-342FB1B420EA}" type="slidenum">
              <a:rPr lang="en-GB" smtClean="0"/>
              <a:t>13</a:t>
            </a:fld>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3D0FA91-90D9-4A67-9415-342FB1B420EA}" type="slidenum">
              <a:rPr lang="en-GB" smtClean="0"/>
              <a:t>14</a:t>
            </a:fld>
            <a:endParaRPr lang="en-GB"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3D0FA91-90D9-4A67-9415-342FB1B420EA}" type="slidenum">
              <a:rPr lang="en-GB" smtClean="0"/>
              <a:t>15</a:t>
            </a:fld>
            <a:endParaRPr lang="en-GB"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3D0FA91-90D9-4A67-9415-342FB1B420EA}" type="slidenum">
              <a:rPr lang="en-GB" smtClean="0"/>
              <a:t>16</a:t>
            </a:fld>
            <a:endParaRPr lang="en-GB"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3D0FA91-90D9-4A67-9415-342FB1B420EA}" type="slidenum">
              <a:rPr lang="en-GB" smtClean="0"/>
              <a:t>17</a:t>
            </a:fld>
            <a:endParaRPr lang="en-GB"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3D0FA91-90D9-4A67-9415-342FB1B420EA}" type="slidenum">
              <a:rPr lang="en-GB" smtClean="0"/>
              <a:t>18</a:t>
            </a:fld>
            <a:endParaRPr lang="en-GB"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3D0FA91-90D9-4A67-9415-342FB1B420EA}" type="slidenum">
              <a:rPr lang="en-GB" smtClean="0"/>
              <a:t>19</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3D0FA91-90D9-4A67-9415-342FB1B420EA}" type="slidenum">
              <a:rPr lang="en-GB" smtClean="0"/>
              <a:t>2</a:t>
            </a:fld>
            <a:endParaRPr lang="en-GB"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3D0FA91-90D9-4A67-9415-342FB1B420EA}" type="slidenum">
              <a:rPr lang="en-GB" smtClean="0"/>
              <a:t>20</a:t>
            </a:fld>
            <a:endParaRPr lang="en-GB"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3D0FA91-90D9-4A67-9415-342FB1B420EA}" type="slidenum">
              <a:rPr lang="en-GB" smtClean="0"/>
              <a:t>21</a:t>
            </a:fld>
            <a:endParaRPr lang="en-GB"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3D0FA91-90D9-4A67-9415-342FB1B420EA}" type="slidenum">
              <a:rPr lang="en-GB" smtClean="0"/>
              <a:t>22</a:t>
            </a:fld>
            <a:endParaRPr lang="en-GB"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3D0FA91-90D9-4A67-9415-342FB1B420EA}" type="slidenum">
              <a:rPr lang="en-GB" smtClean="0"/>
              <a:t>23</a:t>
            </a:fld>
            <a:endParaRPr lang="en-GB"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3D0FA91-90D9-4A67-9415-342FB1B420EA}" type="slidenum">
              <a:rPr lang="en-GB" smtClean="0"/>
              <a:t>24</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3D0FA91-90D9-4A67-9415-342FB1B420EA}" type="slidenum">
              <a:rPr lang="en-GB" smtClean="0"/>
              <a:t>3</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3D0FA91-90D9-4A67-9415-342FB1B420EA}" type="slidenum">
              <a:rPr lang="en-GB" smtClean="0"/>
              <a:t>4</a:t>
            </a:fld>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3D0FA91-90D9-4A67-9415-342FB1B420EA}" type="slidenum">
              <a:rPr lang="en-GB" smtClean="0"/>
              <a:t>5</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3D0FA91-90D9-4A67-9415-342FB1B420EA}" type="slidenum">
              <a:rPr lang="en-GB" smtClean="0"/>
              <a:t>6</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3D0FA91-90D9-4A67-9415-342FB1B420EA}" type="slidenum">
              <a:rPr lang="en-GB" smtClean="0"/>
              <a:t>7</a:t>
            </a:fld>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3D0FA91-90D9-4A67-9415-342FB1B420EA}" type="slidenum">
              <a:rPr lang="en-GB" smtClean="0"/>
              <a:t>8</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3D0FA91-90D9-4A67-9415-342FB1B420EA}" type="slidenum">
              <a:rPr lang="en-GB" smtClean="0"/>
              <a:t>9</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r>
              <a:rPr lang="en-GB" smtClean="0"/>
              <a:t>© Moose International of Great Britain Association 2021</a:t>
            </a:r>
            <a:endParaRPr lang="en-GB" dirty="0"/>
          </a:p>
        </p:txBody>
      </p:sp>
      <p:sp>
        <p:nvSpPr>
          <p:cNvPr id="6" name="Slide Number Placeholder 5"/>
          <p:cNvSpPr>
            <a:spLocks noGrp="1"/>
          </p:cNvSpPr>
          <p:nvPr>
            <p:ph type="sldNum" sz="quarter" idx="12"/>
          </p:nvPr>
        </p:nvSpPr>
        <p:spPr/>
        <p:txBody>
          <a:bodyPr/>
          <a:lstStyle/>
          <a:p>
            <a:fld id="{895B0A6B-94B3-498A-9CD7-86109ABCF1AC}" type="slidenum">
              <a:rPr lang="en-GB" smtClean="0"/>
              <a:t>‹#›</a:t>
            </a:fld>
            <a:endParaRPr lang="en-GB"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grpId="0" nodeType="clickEffect">
                                  <p:stCondLst>
                                    <p:cond delay="0"/>
                                  </p:stCondLst>
                                  <p:childTnLst>
                                    <p:animScale>
                                      <p:cBhvr>
                                        <p:cTn id="12" dur="2000" fill="hold"/>
                                        <p:tgtEl>
                                          <p:spTgt spid="3">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6" presetClass="emph" presetSubtype="0" fill="hold" nodeType="clickEffect">
                  <p:stCondLst>
                    <p:cond delay="0"/>
                  </p:stCondLst>
                  <p:childTnLst>
                    <p:animScale>
                      <p:cBhvr>
                        <p:cTn dur="2000" fill="hold"/>
                        <p:tgtEl>
                          <p:spTgt spid="3"/>
                        </p:tgtEl>
                      </p:cBhvr>
                      <p:by x="150000" y="150000"/>
                    </p:animScale>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r>
              <a:rPr lang="en-GB" smtClean="0"/>
              <a:t>© Moose International of Great Britain Association 2021</a:t>
            </a:r>
            <a:endParaRPr lang="en-GB" dirty="0"/>
          </a:p>
        </p:txBody>
      </p:sp>
      <p:sp>
        <p:nvSpPr>
          <p:cNvPr id="6" name="Slide Number Placeholder 5"/>
          <p:cNvSpPr>
            <a:spLocks noGrp="1"/>
          </p:cNvSpPr>
          <p:nvPr>
            <p:ph type="sldNum" sz="quarter" idx="12"/>
          </p:nvPr>
        </p:nvSpPr>
        <p:spPr/>
        <p:txBody>
          <a:bodyPr/>
          <a:lstStyle/>
          <a:p>
            <a:fld id="{732C974C-4139-4E16-92E0-A377644FE190}" type="slidenum">
              <a:rPr lang="en-GB" smtClean="0"/>
              <a:t>‹#›</a:t>
            </a:fld>
            <a:endParaRPr lang="en-GB"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r>
              <a:rPr lang="en-GB" smtClean="0"/>
              <a:t>© Moose International of Great Britain Association 2021</a:t>
            </a:r>
            <a:endParaRPr lang="en-GB" dirty="0"/>
          </a:p>
        </p:txBody>
      </p:sp>
      <p:sp>
        <p:nvSpPr>
          <p:cNvPr id="6" name="Slide Number Placeholder 5"/>
          <p:cNvSpPr>
            <a:spLocks noGrp="1"/>
          </p:cNvSpPr>
          <p:nvPr>
            <p:ph type="sldNum" sz="quarter" idx="12"/>
          </p:nvPr>
        </p:nvSpPr>
        <p:spPr/>
        <p:txBody>
          <a:bodyPr/>
          <a:lstStyle/>
          <a:p>
            <a:fld id="{732C974C-4139-4E16-92E0-A377644FE190}" type="slidenum">
              <a:rPr lang="en-GB" smtClean="0"/>
              <a:t>‹#›</a:t>
            </a:fld>
            <a:endParaRPr lang="en-GB"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00000"/>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lvl1pPr>
              <a:defRPr>
                <a:solidFill>
                  <a:srgbClr val="C00000"/>
                </a:solidFill>
              </a:defRPr>
            </a:lvl1pPr>
          </a:lstStyle>
          <a:p>
            <a:r>
              <a:rPr lang="en-GB" smtClean="0"/>
              <a:t>© Moose International of Great Britain Association 2021</a:t>
            </a:r>
            <a:endParaRPr lang="en-GB" dirty="0"/>
          </a:p>
        </p:txBody>
      </p:sp>
      <p:sp>
        <p:nvSpPr>
          <p:cNvPr id="6" name="Slide Number Placeholder 5"/>
          <p:cNvSpPr>
            <a:spLocks noGrp="1"/>
          </p:cNvSpPr>
          <p:nvPr>
            <p:ph type="sldNum" sz="quarter" idx="12"/>
          </p:nvPr>
        </p:nvSpPr>
        <p:spPr/>
        <p:txBody>
          <a:bodyPr/>
          <a:lstStyle>
            <a:lvl1pPr>
              <a:defRPr>
                <a:solidFill>
                  <a:srgbClr val="C00000"/>
                </a:solidFill>
              </a:defRPr>
            </a:lvl1pPr>
          </a:lstStyle>
          <a:p>
            <a:fld id="{A4A15867-6C4B-4000-B68E-C913FC2E2734}" type="slidenum">
              <a:rPr lang="en-GB" smtClean="0"/>
              <a:t>‹#›</a:t>
            </a:fld>
            <a:endParaRPr lang="en-GB" dirty="0"/>
          </a:p>
        </p:txBody>
      </p:sp>
      <p:pic>
        <p:nvPicPr>
          <p:cNvPr id="7" name="Picture 28" descr="Moose Leaflet Cover Image"/>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243705" y="214290"/>
            <a:ext cx="828889" cy="108584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r>
              <a:rPr lang="en-GB" smtClean="0"/>
              <a:t>© Moose International of Great Britain Association 2021</a:t>
            </a:r>
            <a:endParaRPr lang="en-GB" dirty="0"/>
          </a:p>
        </p:txBody>
      </p:sp>
      <p:sp>
        <p:nvSpPr>
          <p:cNvPr id="6" name="Slide Number Placeholder 5"/>
          <p:cNvSpPr>
            <a:spLocks noGrp="1"/>
          </p:cNvSpPr>
          <p:nvPr>
            <p:ph type="sldNum" sz="quarter" idx="12"/>
          </p:nvPr>
        </p:nvSpPr>
        <p:spPr/>
        <p:txBody>
          <a:bodyPr/>
          <a:lstStyle/>
          <a:p>
            <a:fld id="{732C974C-4139-4E16-92E0-A377644FE190}" type="slidenum">
              <a:rPr lang="en-GB" smtClean="0"/>
              <a:t>‹#›</a:t>
            </a:fld>
            <a:endParaRPr lang="en-GB"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r>
              <a:rPr lang="en-GB" smtClean="0"/>
              <a:t>© Moose International of Great Britain Association 2021</a:t>
            </a:r>
            <a:endParaRPr lang="en-GB" dirty="0"/>
          </a:p>
        </p:txBody>
      </p:sp>
      <p:sp>
        <p:nvSpPr>
          <p:cNvPr id="7" name="Slide Number Placeholder 6"/>
          <p:cNvSpPr>
            <a:spLocks noGrp="1"/>
          </p:cNvSpPr>
          <p:nvPr>
            <p:ph type="sldNum" sz="quarter" idx="12"/>
          </p:nvPr>
        </p:nvSpPr>
        <p:spPr/>
        <p:txBody>
          <a:bodyPr/>
          <a:lstStyle/>
          <a:p>
            <a:fld id="{732C974C-4139-4E16-92E0-A377644FE190}" type="slidenum">
              <a:rPr lang="en-GB" smtClean="0"/>
              <a:t>‹#›</a:t>
            </a:fld>
            <a:endParaRPr lang="en-GB"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r>
              <a:rPr lang="en-GB" smtClean="0"/>
              <a:t>© Moose International of Great Britain Association 2021</a:t>
            </a:r>
            <a:endParaRPr lang="en-GB" dirty="0"/>
          </a:p>
        </p:txBody>
      </p:sp>
      <p:sp>
        <p:nvSpPr>
          <p:cNvPr id="9" name="Slide Number Placeholder 8"/>
          <p:cNvSpPr>
            <a:spLocks noGrp="1"/>
          </p:cNvSpPr>
          <p:nvPr>
            <p:ph type="sldNum" sz="quarter" idx="12"/>
          </p:nvPr>
        </p:nvSpPr>
        <p:spPr/>
        <p:txBody>
          <a:bodyPr/>
          <a:lstStyle/>
          <a:p>
            <a:fld id="{732C974C-4139-4E16-92E0-A377644FE190}" type="slidenum">
              <a:rPr lang="en-GB" smtClean="0"/>
              <a:t>‹#›</a:t>
            </a:fld>
            <a:endParaRPr lang="en-GB"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endParaRPr lang="en-GB" dirty="0"/>
          </a:p>
        </p:txBody>
      </p:sp>
      <p:sp>
        <p:nvSpPr>
          <p:cNvPr id="4" name="Footer Placeholder 3"/>
          <p:cNvSpPr>
            <a:spLocks noGrp="1"/>
          </p:cNvSpPr>
          <p:nvPr>
            <p:ph type="ftr" sz="quarter" idx="11"/>
          </p:nvPr>
        </p:nvSpPr>
        <p:spPr/>
        <p:txBody>
          <a:bodyPr/>
          <a:lstStyle/>
          <a:p>
            <a:r>
              <a:rPr lang="en-GB" smtClean="0"/>
              <a:t>© Moose International of Great Britain Association 2021</a:t>
            </a:r>
            <a:endParaRPr lang="en-GB" dirty="0"/>
          </a:p>
        </p:txBody>
      </p:sp>
      <p:sp>
        <p:nvSpPr>
          <p:cNvPr id="5" name="Slide Number Placeholder 4"/>
          <p:cNvSpPr>
            <a:spLocks noGrp="1"/>
          </p:cNvSpPr>
          <p:nvPr>
            <p:ph type="sldNum" sz="quarter" idx="12"/>
          </p:nvPr>
        </p:nvSpPr>
        <p:spPr/>
        <p:txBody>
          <a:bodyPr/>
          <a:lstStyle/>
          <a:p>
            <a:fld id="{732C974C-4139-4E16-92E0-A377644FE190}" type="slidenum">
              <a:rPr lang="en-GB" smtClean="0"/>
              <a:t>‹#›</a:t>
            </a:fld>
            <a:endParaRPr lang="en-GB"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dirty="0"/>
          </a:p>
        </p:txBody>
      </p:sp>
      <p:sp>
        <p:nvSpPr>
          <p:cNvPr id="3" name="Footer Placeholder 2"/>
          <p:cNvSpPr>
            <a:spLocks noGrp="1"/>
          </p:cNvSpPr>
          <p:nvPr>
            <p:ph type="ftr" sz="quarter" idx="11"/>
          </p:nvPr>
        </p:nvSpPr>
        <p:spPr/>
        <p:txBody>
          <a:bodyPr/>
          <a:lstStyle/>
          <a:p>
            <a:r>
              <a:rPr lang="en-GB" smtClean="0"/>
              <a:t>© Moose International of Great Britain Association 2021</a:t>
            </a:r>
            <a:endParaRPr lang="en-GB" dirty="0"/>
          </a:p>
        </p:txBody>
      </p:sp>
      <p:sp>
        <p:nvSpPr>
          <p:cNvPr id="4" name="Slide Number Placeholder 3"/>
          <p:cNvSpPr>
            <a:spLocks noGrp="1"/>
          </p:cNvSpPr>
          <p:nvPr>
            <p:ph type="sldNum" sz="quarter" idx="12"/>
          </p:nvPr>
        </p:nvSpPr>
        <p:spPr/>
        <p:txBody>
          <a:bodyPr/>
          <a:lstStyle/>
          <a:p>
            <a:fld id="{732C974C-4139-4E16-92E0-A377644FE190}" type="slidenum">
              <a:rPr lang="en-GB" smtClean="0"/>
              <a:t>‹#›</a:t>
            </a:fld>
            <a:endParaRPr lang="en-GB"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r>
              <a:rPr lang="en-GB" smtClean="0"/>
              <a:t>© Moose International of Great Britain Association 2021</a:t>
            </a:r>
            <a:endParaRPr lang="en-GB" dirty="0"/>
          </a:p>
        </p:txBody>
      </p:sp>
      <p:sp>
        <p:nvSpPr>
          <p:cNvPr id="7" name="Slide Number Placeholder 6"/>
          <p:cNvSpPr>
            <a:spLocks noGrp="1"/>
          </p:cNvSpPr>
          <p:nvPr>
            <p:ph type="sldNum" sz="quarter" idx="12"/>
          </p:nvPr>
        </p:nvSpPr>
        <p:spPr/>
        <p:txBody>
          <a:bodyPr/>
          <a:lstStyle/>
          <a:p>
            <a:fld id="{732C974C-4139-4E16-92E0-A377644FE190}" type="slidenum">
              <a:rPr lang="en-GB" smtClean="0"/>
              <a:t>‹#›</a:t>
            </a:fld>
            <a:endParaRPr lang="en-GB"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r>
              <a:rPr lang="en-GB" smtClean="0"/>
              <a:t>© Moose International of Great Britain Association 2021</a:t>
            </a:r>
            <a:endParaRPr lang="en-GB" dirty="0"/>
          </a:p>
        </p:txBody>
      </p:sp>
      <p:sp>
        <p:nvSpPr>
          <p:cNvPr id="7" name="Slide Number Placeholder 6"/>
          <p:cNvSpPr>
            <a:spLocks noGrp="1"/>
          </p:cNvSpPr>
          <p:nvPr>
            <p:ph type="sldNum" sz="quarter" idx="12"/>
          </p:nvPr>
        </p:nvSpPr>
        <p:spPr/>
        <p:txBody>
          <a:bodyPr/>
          <a:lstStyle/>
          <a:p>
            <a:fld id="{732C974C-4139-4E16-92E0-A377644FE190}" type="slidenum">
              <a:rPr lang="en-GB" smtClean="0"/>
              <a:t>‹#›</a:t>
            </a:fld>
            <a:endParaRPr lang="en-GB"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 Moose International of Great Britain Association 2021</a:t>
            </a: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2C974C-4139-4E16-92E0-A377644FE190}" type="slidenum">
              <a:rPr lang="en-GB" smtClean="0"/>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mc:Choice>
    <mc:Fallback xmlns="">
      <p:transition/>
    </mc:Fallback>
  </mc:AlternateConten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media1.wma"/><Relationship Id="rId7" Type="http://schemas.openxmlformats.org/officeDocument/2006/relationships/image" Target="../media/image2.jpeg"/><Relationship Id="rId2" Type="http://schemas.microsoft.com/office/2007/relationships/media" Target="../media/media1.wma"/><Relationship Id="rId1" Type="http://schemas.openxmlformats.org/officeDocument/2006/relationships/tags" Target="../tags/tag1.xml"/><Relationship Id="rId6" Type="http://schemas.openxmlformats.org/officeDocument/2006/relationships/hyperlink" Target="mailto:carol.livingstone@mooseintl.org.uk" TargetMode="Externa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ma"/><Relationship Id="rId1" Type="http://schemas.microsoft.com/office/2007/relationships/media" Target="../media/media10.wma"/><Relationship Id="rId5" Type="http://schemas.openxmlformats.org/officeDocument/2006/relationships/image" Target="../media/image3.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wma"/><Relationship Id="rId1" Type="http://schemas.microsoft.com/office/2007/relationships/media" Target="../media/media11.wma"/><Relationship Id="rId5" Type="http://schemas.openxmlformats.org/officeDocument/2006/relationships/image" Target="../media/image3.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wma"/><Relationship Id="rId1" Type="http://schemas.microsoft.com/office/2007/relationships/media" Target="../media/media12.wma"/><Relationship Id="rId5" Type="http://schemas.openxmlformats.org/officeDocument/2006/relationships/image" Target="../media/image3.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wma"/><Relationship Id="rId1" Type="http://schemas.microsoft.com/office/2007/relationships/media" Target="../media/media13.wma"/><Relationship Id="rId5" Type="http://schemas.openxmlformats.org/officeDocument/2006/relationships/image" Target="../media/image3.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wma"/><Relationship Id="rId1" Type="http://schemas.microsoft.com/office/2007/relationships/media" Target="../media/media14.wma"/><Relationship Id="rId5"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wma"/><Relationship Id="rId1" Type="http://schemas.microsoft.com/office/2007/relationships/media" Target="../media/media15.wma"/><Relationship Id="rId5" Type="http://schemas.openxmlformats.org/officeDocument/2006/relationships/image" Target="../media/image3.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wma"/><Relationship Id="rId1" Type="http://schemas.microsoft.com/office/2007/relationships/media" Target="../media/media16.wma"/><Relationship Id="rId5"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wma"/><Relationship Id="rId1" Type="http://schemas.microsoft.com/office/2007/relationships/media" Target="../media/media17.wma"/><Relationship Id="rId5" Type="http://schemas.openxmlformats.org/officeDocument/2006/relationships/image" Target="../media/image3.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wma"/><Relationship Id="rId1" Type="http://schemas.microsoft.com/office/2007/relationships/media" Target="../media/media18.wma"/><Relationship Id="rId5" Type="http://schemas.openxmlformats.org/officeDocument/2006/relationships/image" Target="../media/image3.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9.wma"/><Relationship Id="rId1" Type="http://schemas.microsoft.com/office/2007/relationships/media" Target="../media/media19.wma"/><Relationship Id="rId5" Type="http://schemas.openxmlformats.org/officeDocument/2006/relationships/image" Target="../media/image3.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ma"/><Relationship Id="rId1" Type="http://schemas.microsoft.com/office/2007/relationships/media" Target="../media/media2.wma"/><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0.wma"/><Relationship Id="rId1" Type="http://schemas.microsoft.com/office/2007/relationships/media" Target="../media/media20.wma"/><Relationship Id="rId5" Type="http://schemas.openxmlformats.org/officeDocument/2006/relationships/image" Target="../media/image3.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1.wma"/><Relationship Id="rId1" Type="http://schemas.microsoft.com/office/2007/relationships/media" Target="../media/media21.wma"/><Relationship Id="rId5" Type="http://schemas.openxmlformats.org/officeDocument/2006/relationships/image" Target="../media/image3.pn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2.wma"/><Relationship Id="rId1" Type="http://schemas.microsoft.com/office/2007/relationships/media" Target="../media/media22.wma"/><Relationship Id="rId5" Type="http://schemas.openxmlformats.org/officeDocument/2006/relationships/image" Target="../media/image3.pn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3.wma"/><Relationship Id="rId1" Type="http://schemas.microsoft.com/office/2007/relationships/media" Target="../media/media23.wma"/><Relationship Id="rId5" Type="http://schemas.openxmlformats.org/officeDocument/2006/relationships/image" Target="../media/image3.png"/><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4.wma"/><Relationship Id="rId1" Type="http://schemas.microsoft.com/office/2007/relationships/media" Target="../media/media24.wma"/><Relationship Id="rId5" Type="http://schemas.openxmlformats.org/officeDocument/2006/relationships/image" Target="../media/image3.png"/><Relationship Id="rId4"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ma"/><Relationship Id="rId1" Type="http://schemas.microsoft.com/office/2007/relationships/media" Target="../media/media3.wma"/><Relationship Id="rId5" Type="http://schemas.openxmlformats.org/officeDocument/2006/relationships/image" Target="../media/image3.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ma"/><Relationship Id="rId1" Type="http://schemas.microsoft.com/office/2007/relationships/media" Target="../media/media4.wma"/><Relationship Id="rId5" Type="http://schemas.openxmlformats.org/officeDocument/2006/relationships/image" Target="../media/image3.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ma"/><Relationship Id="rId1" Type="http://schemas.microsoft.com/office/2007/relationships/media" Target="../media/media5.wma"/><Relationship Id="rId5" Type="http://schemas.openxmlformats.org/officeDocument/2006/relationships/image" Target="../media/image3.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ma"/><Relationship Id="rId1" Type="http://schemas.microsoft.com/office/2007/relationships/media" Target="../media/media6.wma"/><Relationship Id="rId5" Type="http://schemas.openxmlformats.org/officeDocument/2006/relationships/image" Target="../media/image3.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ma"/><Relationship Id="rId1" Type="http://schemas.microsoft.com/office/2007/relationships/media" Target="../media/media7.wma"/><Relationship Id="rId5" Type="http://schemas.openxmlformats.org/officeDocument/2006/relationships/image" Target="../media/image3.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ma"/><Relationship Id="rId1" Type="http://schemas.microsoft.com/office/2007/relationships/media" Target="../media/media8.wma"/><Relationship Id="rId5" Type="http://schemas.openxmlformats.org/officeDocument/2006/relationships/image" Target="../media/image3.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ma"/><Relationship Id="rId1" Type="http://schemas.microsoft.com/office/2007/relationships/media" Target="../media/media9.wma"/><Relationship Id="rId5" Type="http://schemas.openxmlformats.org/officeDocument/2006/relationships/image" Target="../media/image3.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lvl="2" algn="ctr" rtl="0">
              <a:spcBef>
                <a:spcPct val="0"/>
              </a:spcBef>
            </a:pPr>
            <a:r>
              <a:rPr lang="en-GB" altLang="en-US" sz="3600" i="1" dirty="0" smtClean="0">
                <a:solidFill>
                  <a:srgbClr val="C00000"/>
                </a:solidFill>
                <a:latin typeface="Arial Rounded MT Bold" panose="020F0704030504030204" pitchFamily="34" charset="0"/>
              </a:rPr>
              <a:t>Moose International  of</a:t>
            </a:r>
            <a:br>
              <a:rPr lang="en-GB" altLang="en-US" sz="3600" i="1" dirty="0" smtClean="0">
                <a:solidFill>
                  <a:srgbClr val="C00000"/>
                </a:solidFill>
                <a:latin typeface="Arial Rounded MT Bold" panose="020F0704030504030204" pitchFamily="34" charset="0"/>
              </a:rPr>
            </a:br>
            <a:r>
              <a:rPr lang="en-GB" altLang="en-US" sz="3600" i="1" dirty="0" smtClean="0">
                <a:solidFill>
                  <a:srgbClr val="C00000"/>
                </a:solidFill>
                <a:latin typeface="Arial Rounded MT Bold" panose="020F0704030504030204" pitchFamily="34" charset="0"/>
              </a:rPr>
              <a:t>Great Britain Association</a:t>
            </a:r>
            <a:r>
              <a:rPr lang="en-GB" altLang="en-US" sz="3600" i="1" dirty="0" smtClean="0">
                <a:latin typeface="Arial Rounded MT Bold" panose="020F0704030504030204" pitchFamily="34" charset="0"/>
              </a:rPr>
              <a:t/>
            </a:r>
            <a:br>
              <a:rPr lang="en-GB" altLang="en-US" sz="3600" i="1" dirty="0" smtClean="0">
                <a:latin typeface="Arial Rounded MT Bold" panose="020F0704030504030204" pitchFamily="34" charset="0"/>
              </a:rPr>
            </a:br>
            <a:endParaRPr lang="en-GB" dirty="0"/>
          </a:p>
        </p:txBody>
      </p:sp>
      <p:sp>
        <p:nvSpPr>
          <p:cNvPr id="3" name="Subtitle 2"/>
          <p:cNvSpPr>
            <a:spLocks noGrp="1"/>
          </p:cNvSpPr>
          <p:nvPr>
            <p:ph type="subTitle" idx="1"/>
          </p:nvPr>
        </p:nvSpPr>
        <p:spPr/>
        <p:txBody>
          <a:bodyPr>
            <a:normAutofit fontScale="85000" lnSpcReduction="20000"/>
          </a:bodyPr>
          <a:lstStyle/>
          <a:p>
            <a:r>
              <a:rPr lang="en-GB" sz="6600" dirty="0" smtClean="0">
                <a:solidFill>
                  <a:schemeClr val="tx2"/>
                </a:solidFill>
                <a:hlinkClick r:id="rId6"/>
              </a:rPr>
              <a:t>One Moose -</a:t>
            </a:r>
            <a:endParaRPr lang="en-GB" sz="6600" dirty="0" smtClean="0">
              <a:solidFill>
                <a:schemeClr val="tx2"/>
              </a:solidFill>
            </a:endParaRPr>
          </a:p>
          <a:p>
            <a:r>
              <a:rPr lang="en-GB" sz="6600" dirty="0" smtClean="0">
                <a:solidFill>
                  <a:schemeClr val="tx2"/>
                </a:solidFill>
              </a:rPr>
              <a:t>“Stronger Together”</a:t>
            </a:r>
            <a:endParaRPr lang="en-GB" sz="6600" dirty="0">
              <a:solidFill>
                <a:schemeClr val="tx2"/>
              </a:solidFill>
            </a:endParaRPr>
          </a:p>
        </p:txBody>
      </p:sp>
      <p:sp>
        <p:nvSpPr>
          <p:cNvPr id="9" name="Footer Placeholder 8"/>
          <p:cNvSpPr>
            <a:spLocks noGrp="1"/>
          </p:cNvSpPr>
          <p:nvPr>
            <p:ph type="ftr" sz="quarter" idx="11"/>
          </p:nvPr>
        </p:nvSpPr>
        <p:spPr/>
        <p:txBody>
          <a:bodyPr/>
          <a:lstStyle/>
          <a:p>
            <a:r>
              <a:rPr lang="en-GB" smtClean="0"/>
              <a:t>© Moose International of Great Britain Association 2021</a:t>
            </a:r>
            <a:endParaRPr lang="en-GB" dirty="0"/>
          </a:p>
        </p:txBody>
      </p:sp>
      <p:sp>
        <p:nvSpPr>
          <p:cNvPr id="7" name="Slide Number Placeholder 6"/>
          <p:cNvSpPr>
            <a:spLocks noGrp="1"/>
          </p:cNvSpPr>
          <p:nvPr>
            <p:ph type="sldNum" sz="quarter" idx="12"/>
          </p:nvPr>
        </p:nvSpPr>
        <p:spPr/>
        <p:txBody>
          <a:bodyPr/>
          <a:lstStyle/>
          <a:p>
            <a:fld id="{895B0A6B-94B3-498A-9CD7-86109ABCF1AC}" type="slidenum">
              <a:rPr lang="en-GB" smtClean="0"/>
              <a:t>1</a:t>
            </a:fld>
            <a:endParaRPr lang="en-GB" dirty="0"/>
          </a:p>
        </p:txBody>
      </p:sp>
      <p:pic>
        <p:nvPicPr>
          <p:cNvPr id="4" name="Picture 28" descr="Moose Leaflet Cover Image"/>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786182" y="200015"/>
            <a:ext cx="1428750" cy="1871663"/>
          </a:xfrm>
          <a:prstGeom prst="rect">
            <a:avLst/>
          </a:prstGeom>
          <a:noFill/>
          <a:ln w="9525">
            <a:noFill/>
            <a:miter lim="800000"/>
            <a:headEnd/>
            <a:tailEnd/>
          </a:ln>
        </p:spPr>
      </p:pic>
      <p:pic>
        <p:nvPicPr>
          <p:cNvPr id="8" name="Audio 7">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8318500" y="6059760"/>
            <a:ext cx="609600" cy="609600"/>
          </a:xfrm>
          <a:prstGeom prst="rect">
            <a:avLst/>
          </a:prstGeom>
        </p:spPr>
      </p:pic>
    </p:spTree>
    <p:custDataLst>
      <p:tags r:id="rId1"/>
    </p:custDataLst>
    <p:extLst>
      <p:ext uri="{BB962C8B-B14F-4D97-AF65-F5344CB8AC3E}">
        <p14:creationId xmlns:p14="http://schemas.microsoft.com/office/powerpoint/2010/main" val="2609672498"/>
      </p:ext>
    </p:extLst>
  </p:cSld>
  <p:clrMapOvr>
    <a:masterClrMapping/>
  </p:clrMapOvr>
  <mc:AlternateContent xmlns:mc="http://schemas.openxmlformats.org/markup-compatibility/2006" xmlns:p14="http://schemas.microsoft.com/office/powerpoint/2010/main">
    <mc:Choice Requires="p14">
      <p:transition spd="slow" p14:dur="2000" advTm="306651"/>
    </mc:Choice>
    <mc:Fallback xmlns="">
      <p:transition spd="slow" advTm="30665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t>New </a:t>
            </a:r>
            <a:r>
              <a:rPr lang="en-GB" sz="4000" dirty="0" smtClean="0"/>
              <a:t>Lodge Structure</a:t>
            </a:r>
            <a:endParaRPr lang="en-GB" sz="4200" dirty="0"/>
          </a:p>
        </p:txBody>
      </p:sp>
      <p:sp>
        <p:nvSpPr>
          <p:cNvPr id="3" name="Content Placeholder 2"/>
          <p:cNvSpPr>
            <a:spLocks noGrp="1"/>
          </p:cNvSpPr>
          <p:nvPr>
            <p:ph idx="1"/>
          </p:nvPr>
        </p:nvSpPr>
        <p:spPr/>
        <p:txBody>
          <a:bodyPr>
            <a:normAutofit/>
          </a:bodyPr>
          <a:lstStyle/>
          <a:p>
            <a:r>
              <a:rPr lang="en-GB" sz="4000" dirty="0" smtClean="0"/>
              <a:t>With effect from 1</a:t>
            </a:r>
            <a:r>
              <a:rPr lang="en-GB" sz="4000" baseline="30000" dirty="0" smtClean="0"/>
              <a:t>st</a:t>
            </a:r>
            <a:r>
              <a:rPr lang="en-GB" sz="4000" dirty="0" smtClean="0"/>
              <a:t> May 2021 Lodges will comprise all men and women belonging, and being in good standing, to Moose International of Great Britain Association with equal benefits and opportunities</a:t>
            </a:r>
          </a:p>
          <a:p>
            <a:pPr lvl="0"/>
            <a:endParaRPr lang="en-GB" dirty="0"/>
          </a:p>
          <a:p>
            <a:pPr lvl="0"/>
            <a:endParaRPr lang="en-GB" dirty="0" smtClean="0"/>
          </a:p>
          <a:p>
            <a:pPr lvl="0"/>
            <a:endParaRPr lang="en-GB" dirty="0"/>
          </a:p>
          <a:p>
            <a:pPr lvl="0"/>
            <a:endParaRPr lang="en-GB" dirty="0"/>
          </a:p>
          <a:p>
            <a:endParaRPr lang="en-GB" dirty="0"/>
          </a:p>
        </p:txBody>
      </p:sp>
      <p:sp>
        <p:nvSpPr>
          <p:cNvPr id="8" name="Footer Placeholder 7"/>
          <p:cNvSpPr>
            <a:spLocks noGrp="1"/>
          </p:cNvSpPr>
          <p:nvPr>
            <p:ph type="ftr" sz="quarter" idx="11"/>
          </p:nvPr>
        </p:nvSpPr>
        <p:spPr/>
        <p:txBody>
          <a:bodyPr/>
          <a:lstStyle/>
          <a:p>
            <a:r>
              <a:rPr lang="en-GB" smtClean="0"/>
              <a:t>© Moose International of Great Britain Association 2021</a:t>
            </a:r>
            <a:endParaRPr lang="en-GB" dirty="0"/>
          </a:p>
        </p:txBody>
      </p:sp>
      <p:sp>
        <p:nvSpPr>
          <p:cNvPr id="6" name="Slide Number Placeholder 5"/>
          <p:cNvSpPr>
            <a:spLocks noGrp="1"/>
          </p:cNvSpPr>
          <p:nvPr>
            <p:ph type="sldNum" sz="quarter" idx="12"/>
          </p:nvPr>
        </p:nvSpPr>
        <p:spPr/>
        <p:txBody>
          <a:bodyPr/>
          <a:lstStyle/>
          <a:p>
            <a:fld id="{A4A15867-6C4B-4000-B68E-C913FC2E2734}" type="slidenum">
              <a:rPr lang="en-GB" smtClean="0"/>
              <a:t>10</a:t>
            </a:fld>
            <a:endParaRPr lang="en-GB"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20240"/>
    </mc:Choice>
    <mc:Fallback xmlns="">
      <p:transition advTm="202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t>New </a:t>
            </a:r>
            <a:r>
              <a:rPr lang="en-GB" sz="4000" dirty="0" smtClean="0"/>
              <a:t>Lodge Structure</a:t>
            </a:r>
            <a:endParaRPr lang="en-GB" sz="4200" dirty="0"/>
          </a:p>
        </p:txBody>
      </p:sp>
      <p:sp>
        <p:nvSpPr>
          <p:cNvPr id="3" name="Content Placeholder 2"/>
          <p:cNvSpPr>
            <a:spLocks noGrp="1"/>
          </p:cNvSpPr>
          <p:nvPr>
            <p:ph idx="1"/>
          </p:nvPr>
        </p:nvSpPr>
        <p:spPr/>
        <p:txBody>
          <a:bodyPr>
            <a:normAutofit lnSpcReduction="10000"/>
          </a:bodyPr>
          <a:lstStyle/>
          <a:p>
            <a:r>
              <a:rPr lang="en-GB" dirty="0" smtClean="0"/>
              <a:t>Ladies’ Circle will be maintained</a:t>
            </a:r>
          </a:p>
          <a:p>
            <a:r>
              <a:rPr lang="en-GB" dirty="0" smtClean="0"/>
              <a:t>Ladies and Gentlemen may still meet separately in a context where all member benefits, privileges are equal, i.e. that their rights or privileges in Moose should not be determined by their gender</a:t>
            </a:r>
          </a:p>
          <a:p>
            <a:r>
              <a:rPr lang="en-GB" dirty="0" smtClean="0"/>
              <a:t>All members will belong to One Moose Lodge and all Ladies and Gentlemen will be equal members of their Lodge</a:t>
            </a:r>
          </a:p>
          <a:p>
            <a:pPr lvl="0"/>
            <a:endParaRPr lang="en-GB" dirty="0"/>
          </a:p>
          <a:p>
            <a:pPr lvl="0"/>
            <a:endParaRPr lang="en-GB" dirty="0" smtClean="0"/>
          </a:p>
          <a:p>
            <a:pPr lvl="0"/>
            <a:endParaRPr lang="en-GB" dirty="0"/>
          </a:p>
          <a:p>
            <a:pPr lvl="0"/>
            <a:endParaRPr lang="en-GB" dirty="0"/>
          </a:p>
          <a:p>
            <a:endParaRPr lang="en-GB" dirty="0"/>
          </a:p>
        </p:txBody>
      </p:sp>
      <p:sp>
        <p:nvSpPr>
          <p:cNvPr id="8" name="Footer Placeholder 7"/>
          <p:cNvSpPr>
            <a:spLocks noGrp="1"/>
          </p:cNvSpPr>
          <p:nvPr>
            <p:ph type="ftr" sz="quarter" idx="11"/>
          </p:nvPr>
        </p:nvSpPr>
        <p:spPr/>
        <p:txBody>
          <a:bodyPr/>
          <a:lstStyle/>
          <a:p>
            <a:r>
              <a:rPr lang="en-GB" smtClean="0"/>
              <a:t>© Moose International of Great Britain Association 2021</a:t>
            </a:r>
            <a:endParaRPr lang="en-GB" dirty="0"/>
          </a:p>
        </p:txBody>
      </p:sp>
      <p:sp>
        <p:nvSpPr>
          <p:cNvPr id="6" name="Slide Number Placeholder 5"/>
          <p:cNvSpPr>
            <a:spLocks noGrp="1"/>
          </p:cNvSpPr>
          <p:nvPr>
            <p:ph type="sldNum" sz="quarter" idx="12"/>
          </p:nvPr>
        </p:nvSpPr>
        <p:spPr/>
        <p:txBody>
          <a:bodyPr/>
          <a:lstStyle/>
          <a:p>
            <a:fld id="{A4A15867-6C4B-4000-B68E-C913FC2E2734}" type="slidenum">
              <a:rPr lang="en-GB" smtClean="0"/>
              <a:t>11</a:t>
            </a:fld>
            <a:endParaRPr lang="en-GB"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31564"/>
    </mc:Choice>
    <mc:Fallback xmlns="">
      <p:transition advTm="315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t>New </a:t>
            </a:r>
            <a:r>
              <a:rPr lang="en-GB" sz="4000" dirty="0" smtClean="0"/>
              <a:t>Lodge Structure</a:t>
            </a:r>
            <a:endParaRPr lang="en-GB" sz="4200" dirty="0"/>
          </a:p>
        </p:txBody>
      </p:sp>
      <p:sp>
        <p:nvSpPr>
          <p:cNvPr id="3" name="Content Placeholder 2"/>
          <p:cNvSpPr>
            <a:spLocks noGrp="1"/>
          </p:cNvSpPr>
          <p:nvPr>
            <p:ph idx="1"/>
          </p:nvPr>
        </p:nvSpPr>
        <p:spPr/>
        <p:txBody>
          <a:bodyPr>
            <a:normAutofit/>
          </a:bodyPr>
          <a:lstStyle/>
          <a:p>
            <a:r>
              <a:rPr lang="en-GB" sz="4000" dirty="0" smtClean="0"/>
              <a:t>There will still be a Ladies’ Circle within that structure with the usual officers</a:t>
            </a:r>
          </a:p>
          <a:p>
            <a:r>
              <a:rPr lang="en-GB" sz="4000" dirty="0" smtClean="0"/>
              <a:t>Quorum will remain as currently structured</a:t>
            </a:r>
          </a:p>
          <a:p>
            <a:r>
              <a:rPr lang="en-GB" sz="4000" dirty="0" smtClean="0"/>
              <a:t>Ladies’ Circles will retain their assets</a:t>
            </a:r>
            <a:endParaRPr lang="en-GB" dirty="0" smtClean="0"/>
          </a:p>
          <a:p>
            <a:pPr lvl="0"/>
            <a:endParaRPr lang="en-GB" dirty="0"/>
          </a:p>
          <a:p>
            <a:pPr lvl="0"/>
            <a:endParaRPr lang="en-GB" dirty="0" smtClean="0"/>
          </a:p>
          <a:p>
            <a:pPr lvl="0"/>
            <a:endParaRPr lang="en-GB" dirty="0"/>
          </a:p>
          <a:p>
            <a:pPr lvl="0"/>
            <a:endParaRPr lang="en-GB" dirty="0"/>
          </a:p>
          <a:p>
            <a:endParaRPr lang="en-GB" dirty="0"/>
          </a:p>
        </p:txBody>
      </p:sp>
      <p:sp>
        <p:nvSpPr>
          <p:cNvPr id="8" name="Footer Placeholder 7"/>
          <p:cNvSpPr>
            <a:spLocks noGrp="1"/>
          </p:cNvSpPr>
          <p:nvPr>
            <p:ph type="ftr" sz="quarter" idx="11"/>
          </p:nvPr>
        </p:nvSpPr>
        <p:spPr/>
        <p:txBody>
          <a:bodyPr/>
          <a:lstStyle/>
          <a:p>
            <a:r>
              <a:rPr lang="en-GB" smtClean="0"/>
              <a:t>© Moose International of Great Britain Association 2021</a:t>
            </a:r>
            <a:endParaRPr lang="en-GB" dirty="0"/>
          </a:p>
        </p:txBody>
      </p:sp>
      <p:sp>
        <p:nvSpPr>
          <p:cNvPr id="6" name="Slide Number Placeholder 5"/>
          <p:cNvSpPr>
            <a:spLocks noGrp="1"/>
          </p:cNvSpPr>
          <p:nvPr>
            <p:ph type="sldNum" sz="quarter" idx="12"/>
          </p:nvPr>
        </p:nvSpPr>
        <p:spPr/>
        <p:txBody>
          <a:bodyPr/>
          <a:lstStyle/>
          <a:p>
            <a:fld id="{A4A15867-6C4B-4000-B68E-C913FC2E2734}" type="slidenum">
              <a:rPr lang="en-GB" smtClean="0"/>
              <a:t>12</a:t>
            </a:fld>
            <a:endParaRPr lang="en-GB"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15618"/>
    </mc:Choice>
    <mc:Fallback xmlns="">
      <p:transition advTm="156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t>New </a:t>
            </a:r>
            <a:r>
              <a:rPr lang="en-GB" sz="4000" dirty="0" smtClean="0"/>
              <a:t>Lodge Structure</a:t>
            </a:r>
            <a:endParaRPr lang="en-GB" sz="4200" dirty="0"/>
          </a:p>
        </p:txBody>
      </p:sp>
      <p:sp>
        <p:nvSpPr>
          <p:cNvPr id="3" name="Content Placeholder 2"/>
          <p:cNvSpPr>
            <a:spLocks noGrp="1"/>
          </p:cNvSpPr>
          <p:nvPr>
            <p:ph idx="1"/>
          </p:nvPr>
        </p:nvSpPr>
        <p:spPr/>
        <p:txBody>
          <a:bodyPr>
            <a:normAutofit/>
          </a:bodyPr>
          <a:lstStyle/>
          <a:p>
            <a:r>
              <a:rPr lang="en-GB" dirty="0" smtClean="0"/>
              <a:t>There will be no limits on gender composition</a:t>
            </a:r>
          </a:p>
          <a:p>
            <a:r>
              <a:rPr lang="en-GB" dirty="0" smtClean="0"/>
              <a:t>Board of Officers will manage all social Lodge operations in executive session</a:t>
            </a:r>
          </a:p>
          <a:p>
            <a:r>
              <a:rPr lang="en-GB" dirty="0" smtClean="0"/>
              <a:t>All Board of Officer positions will be elected</a:t>
            </a:r>
          </a:p>
          <a:p>
            <a:r>
              <a:rPr lang="en-GB" dirty="0" smtClean="0"/>
              <a:t>Current additional committees within Lodges will remain, e.g. Civic Affairs, Social etc</a:t>
            </a:r>
          </a:p>
          <a:p>
            <a:r>
              <a:rPr lang="en-GB" dirty="0" smtClean="0"/>
              <a:t>Board of Officers will meet once a month</a:t>
            </a:r>
          </a:p>
          <a:p>
            <a:r>
              <a:rPr lang="en-GB" dirty="0" smtClean="0"/>
              <a:t>Membership meeting will be held monthly</a:t>
            </a:r>
          </a:p>
          <a:p>
            <a:pPr lvl="0"/>
            <a:endParaRPr lang="en-GB" dirty="0"/>
          </a:p>
          <a:p>
            <a:pPr lvl="0"/>
            <a:endParaRPr lang="en-GB" dirty="0" smtClean="0"/>
          </a:p>
          <a:p>
            <a:pPr lvl="0"/>
            <a:endParaRPr lang="en-GB" dirty="0"/>
          </a:p>
          <a:p>
            <a:pPr lvl="0"/>
            <a:endParaRPr lang="en-GB" dirty="0"/>
          </a:p>
          <a:p>
            <a:endParaRPr lang="en-GB" dirty="0"/>
          </a:p>
        </p:txBody>
      </p:sp>
      <p:sp>
        <p:nvSpPr>
          <p:cNvPr id="8" name="Footer Placeholder 7"/>
          <p:cNvSpPr>
            <a:spLocks noGrp="1"/>
          </p:cNvSpPr>
          <p:nvPr>
            <p:ph type="ftr" sz="quarter" idx="11"/>
          </p:nvPr>
        </p:nvSpPr>
        <p:spPr/>
        <p:txBody>
          <a:bodyPr/>
          <a:lstStyle/>
          <a:p>
            <a:r>
              <a:rPr lang="en-GB" smtClean="0"/>
              <a:t>© Moose International of Great Britain Association 2021</a:t>
            </a:r>
            <a:endParaRPr lang="en-GB" dirty="0"/>
          </a:p>
        </p:txBody>
      </p:sp>
      <p:sp>
        <p:nvSpPr>
          <p:cNvPr id="6" name="Slide Number Placeholder 5"/>
          <p:cNvSpPr>
            <a:spLocks noGrp="1"/>
          </p:cNvSpPr>
          <p:nvPr>
            <p:ph type="sldNum" sz="quarter" idx="12"/>
          </p:nvPr>
        </p:nvSpPr>
        <p:spPr/>
        <p:txBody>
          <a:bodyPr/>
          <a:lstStyle/>
          <a:p>
            <a:fld id="{A4A15867-6C4B-4000-B68E-C913FC2E2734}" type="slidenum">
              <a:rPr lang="en-GB" smtClean="0"/>
              <a:t>13</a:t>
            </a:fld>
            <a:endParaRPr lang="en-GB"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32030"/>
    </mc:Choice>
    <mc:Fallback xmlns="">
      <p:transition advTm="320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t>New </a:t>
            </a:r>
            <a:r>
              <a:rPr lang="en-GB" sz="4000" dirty="0" smtClean="0"/>
              <a:t>Lodge Structure</a:t>
            </a:r>
            <a:endParaRPr lang="en-GB" sz="4200" dirty="0"/>
          </a:p>
        </p:txBody>
      </p:sp>
      <p:sp>
        <p:nvSpPr>
          <p:cNvPr id="3" name="Content Placeholder 2"/>
          <p:cNvSpPr>
            <a:spLocks noGrp="1"/>
          </p:cNvSpPr>
          <p:nvPr>
            <p:ph idx="1"/>
          </p:nvPr>
        </p:nvSpPr>
        <p:spPr/>
        <p:txBody>
          <a:bodyPr>
            <a:normAutofit fontScale="92500"/>
          </a:bodyPr>
          <a:lstStyle/>
          <a:p>
            <a:r>
              <a:rPr lang="en-GB" dirty="0" smtClean="0"/>
              <a:t>Transition</a:t>
            </a:r>
            <a:r>
              <a:rPr lang="en-GB" dirty="0" smtClean="0">
                <a:solidFill>
                  <a:srgbClr val="FF0000"/>
                </a:solidFill>
              </a:rPr>
              <a:t>   </a:t>
            </a:r>
          </a:p>
          <a:p>
            <a:r>
              <a:rPr lang="en-GB" dirty="0" smtClean="0"/>
              <a:t>One Moose was</a:t>
            </a:r>
            <a:r>
              <a:rPr lang="en-GB" dirty="0" smtClean="0">
                <a:solidFill>
                  <a:srgbClr val="00B050"/>
                </a:solidFill>
              </a:rPr>
              <a:t> </a:t>
            </a:r>
            <a:r>
              <a:rPr lang="en-GB" dirty="0" smtClean="0"/>
              <a:t>adopted at the 2020 International Convention,  and implemented</a:t>
            </a:r>
            <a:r>
              <a:rPr lang="en-GB" dirty="0" smtClean="0">
                <a:solidFill>
                  <a:srgbClr val="00B050"/>
                </a:solidFill>
              </a:rPr>
              <a:t>  </a:t>
            </a:r>
            <a:r>
              <a:rPr lang="en-GB" dirty="0" smtClean="0"/>
              <a:t>on 1</a:t>
            </a:r>
            <a:r>
              <a:rPr lang="en-GB" baseline="30000" dirty="0" smtClean="0"/>
              <a:t>st</a:t>
            </a:r>
            <a:r>
              <a:rPr lang="en-GB" dirty="0" smtClean="0"/>
              <a:t> May 2021</a:t>
            </a:r>
            <a:r>
              <a:rPr lang="en-GB" dirty="0" smtClean="0">
                <a:solidFill>
                  <a:srgbClr val="00B050"/>
                </a:solidFill>
              </a:rPr>
              <a:t> </a:t>
            </a:r>
          </a:p>
          <a:p>
            <a:r>
              <a:rPr lang="en-GB" dirty="0" smtClean="0"/>
              <a:t>All Lodges will transfer to One Moose with Lodge No. X retaining their current Lodge No., e.g. Tredegar No. 1 Lodge of Moose International of Great Britain Association, will remain as Tredegar No. 1 Lodge within One Moose</a:t>
            </a:r>
          </a:p>
          <a:p>
            <a:pPr lvl="0"/>
            <a:endParaRPr lang="en-GB" dirty="0"/>
          </a:p>
          <a:p>
            <a:pPr lvl="0"/>
            <a:endParaRPr lang="en-GB" dirty="0" smtClean="0"/>
          </a:p>
          <a:p>
            <a:pPr lvl="0"/>
            <a:endParaRPr lang="en-GB" dirty="0"/>
          </a:p>
          <a:p>
            <a:pPr lvl="0"/>
            <a:endParaRPr lang="en-GB" dirty="0"/>
          </a:p>
          <a:p>
            <a:endParaRPr lang="en-GB" dirty="0"/>
          </a:p>
        </p:txBody>
      </p:sp>
      <p:sp>
        <p:nvSpPr>
          <p:cNvPr id="8" name="Footer Placeholder 7"/>
          <p:cNvSpPr>
            <a:spLocks noGrp="1"/>
          </p:cNvSpPr>
          <p:nvPr>
            <p:ph type="ftr" sz="quarter" idx="11"/>
          </p:nvPr>
        </p:nvSpPr>
        <p:spPr/>
        <p:txBody>
          <a:bodyPr/>
          <a:lstStyle/>
          <a:p>
            <a:r>
              <a:rPr lang="en-GB" smtClean="0"/>
              <a:t>© Moose International of Great Britain Association 2021</a:t>
            </a:r>
            <a:endParaRPr lang="en-GB" dirty="0"/>
          </a:p>
        </p:txBody>
      </p:sp>
      <p:sp>
        <p:nvSpPr>
          <p:cNvPr id="6" name="Slide Number Placeholder 5"/>
          <p:cNvSpPr>
            <a:spLocks noGrp="1"/>
          </p:cNvSpPr>
          <p:nvPr>
            <p:ph type="sldNum" sz="quarter" idx="12"/>
          </p:nvPr>
        </p:nvSpPr>
        <p:spPr/>
        <p:txBody>
          <a:bodyPr/>
          <a:lstStyle/>
          <a:p>
            <a:fld id="{A4A15867-6C4B-4000-B68E-C913FC2E2734}" type="slidenum">
              <a:rPr lang="en-GB" smtClean="0"/>
              <a:t>14</a:t>
            </a:fld>
            <a:endParaRPr lang="en-GB"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36009"/>
    </mc:Choice>
    <mc:Fallback xmlns="">
      <p:transition advTm="360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t>New </a:t>
            </a:r>
            <a:r>
              <a:rPr lang="en-GB" sz="4000" dirty="0" smtClean="0"/>
              <a:t>Lodge Structure</a:t>
            </a:r>
            <a:endParaRPr lang="en-GB" sz="4200" dirty="0"/>
          </a:p>
        </p:txBody>
      </p:sp>
      <p:sp>
        <p:nvSpPr>
          <p:cNvPr id="3" name="Content Placeholder 2"/>
          <p:cNvSpPr>
            <a:spLocks noGrp="1"/>
          </p:cNvSpPr>
          <p:nvPr>
            <p:ph idx="1"/>
          </p:nvPr>
        </p:nvSpPr>
        <p:spPr/>
        <p:txBody>
          <a:bodyPr>
            <a:normAutofit/>
          </a:bodyPr>
          <a:lstStyle/>
          <a:p>
            <a:r>
              <a:rPr lang="en-GB" sz="4000" dirty="0" smtClean="0"/>
              <a:t>Transition</a:t>
            </a:r>
          </a:p>
          <a:p>
            <a:pPr marL="0" indent="0">
              <a:buNone/>
            </a:pPr>
            <a:endParaRPr lang="en-GB" strike="sngStrike" dirty="0" smtClean="0">
              <a:solidFill>
                <a:srgbClr val="FF0000"/>
              </a:solidFill>
            </a:endParaRPr>
          </a:p>
          <a:p>
            <a:pPr lvl="1"/>
            <a:r>
              <a:rPr lang="en-GB" sz="3600" dirty="0" smtClean="0"/>
              <a:t>On 1</a:t>
            </a:r>
            <a:r>
              <a:rPr lang="en-GB" sz="3600" baseline="30000" dirty="0" smtClean="0"/>
              <a:t>st</a:t>
            </a:r>
            <a:r>
              <a:rPr lang="en-GB" sz="3600" dirty="0" smtClean="0"/>
              <a:t> May 2021 all Gentlemen and Ladies will automatically become members of One Moose and Board of Officers will convert to One Moose</a:t>
            </a:r>
          </a:p>
          <a:p>
            <a:pPr lvl="0"/>
            <a:endParaRPr lang="en-GB" dirty="0"/>
          </a:p>
          <a:p>
            <a:pPr lvl="0"/>
            <a:endParaRPr lang="en-GB" dirty="0" smtClean="0"/>
          </a:p>
          <a:p>
            <a:pPr lvl="0"/>
            <a:endParaRPr lang="en-GB" dirty="0"/>
          </a:p>
          <a:p>
            <a:pPr lvl="0"/>
            <a:endParaRPr lang="en-GB" dirty="0"/>
          </a:p>
          <a:p>
            <a:endParaRPr lang="en-GB" dirty="0"/>
          </a:p>
        </p:txBody>
      </p:sp>
      <p:sp>
        <p:nvSpPr>
          <p:cNvPr id="8" name="Footer Placeholder 7"/>
          <p:cNvSpPr>
            <a:spLocks noGrp="1"/>
          </p:cNvSpPr>
          <p:nvPr>
            <p:ph type="ftr" sz="quarter" idx="11"/>
          </p:nvPr>
        </p:nvSpPr>
        <p:spPr/>
        <p:txBody>
          <a:bodyPr/>
          <a:lstStyle/>
          <a:p>
            <a:r>
              <a:rPr lang="en-GB" smtClean="0"/>
              <a:t>© Moose International of Great Britain Association 2021</a:t>
            </a:r>
            <a:endParaRPr lang="en-GB" dirty="0"/>
          </a:p>
        </p:txBody>
      </p:sp>
      <p:sp>
        <p:nvSpPr>
          <p:cNvPr id="6" name="Slide Number Placeholder 5"/>
          <p:cNvSpPr>
            <a:spLocks noGrp="1"/>
          </p:cNvSpPr>
          <p:nvPr>
            <p:ph type="sldNum" sz="quarter" idx="12"/>
          </p:nvPr>
        </p:nvSpPr>
        <p:spPr/>
        <p:txBody>
          <a:bodyPr/>
          <a:lstStyle/>
          <a:p>
            <a:fld id="{A4A15867-6C4B-4000-B68E-C913FC2E2734}" type="slidenum">
              <a:rPr lang="en-GB" smtClean="0"/>
              <a:t>15</a:t>
            </a:fld>
            <a:endParaRPr lang="en-GB"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14734"/>
    </mc:Choice>
    <mc:Fallback xmlns="">
      <p:transition advTm="1473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t>New </a:t>
            </a:r>
            <a:r>
              <a:rPr lang="en-GB" sz="4000" dirty="0" smtClean="0"/>
              <a:t>Lodge Structure</a:t>
            </a:r>
            <a:endParaRPr lang="en-GB" sz="4200" dirty="0"/>
          </a:p>
        </p:txBody>
      </p:sp>
      <p:sp>
        <p:nvSpPr>
          <p:cNvPr id="3" name="Content Placeholder 2"/>
          <p:cNvSpPr>
            <a:spLocks noGrp="1"/>
          </p:cNvSpPr>
          <p:nvPr>
            <p:ph idx="1"/>
          </p:nvPr>
        </p:nvSpPr>
        <p:spPr/>
        <p:txBody>
          <a:bodyPr>
            <a:normAutofit/>
          </a:bodyPr>
          <a:lstStyle/>
          <a:p>
            <a:r>
              <a:rPr lang="en-GB" dirty="0" smtClean="0"/>
              <a:t>Transition</a:t>
            </a:r>
          </a:p>
          <a:p>
            <a:pPr lvl="1"/>
            <a:r>
              <a:rPr lang="en-GB" dirty="0" smtClean="0"/>
              <a:t>New terminology relating to titles will be implemented</a:t>
            </a:r>
          </a:p>
          <a:p>
            <a:pPr lvl="1"/>
            <a:r>
              <a:rPr lang="en-GB" dirty="0" smtClean="0"/>
              <a:t>Ladies are now members of the Lodge and can attend Lodge Meetings; vote; participate; be involved in Lodge business decision-making</a:t>
            </a:r>
          </a:p>
          <a:p>
            <a:pPr lvl="1"/>
            <a:r>
              <a:rPr lang="en-GB" dirty="0" smtClean="0"/>
              <a:t>The Lodge President can appoint any member to vacant Chairperson positions, committees and open officer positions</a:t>
            </a:r>
          </a:p>
          <a:p>
            <a:pPr lvl="0"/>
            <a:endParaRPr lang="en-GB" dirty="0"/>
          </a:p>
          <a:p>
            <a:pPr lvl="0"/>
            <a:endParaRPr lang="en-GB" dirty="0" smtClean="0"/>
          </a:p>
          <a:p>
            <a:pPr lvl="0"/>
            <a:endParaRPr lang="en-GB" dirty="0"/>
          </a:p>
          <a:p>
            <a:pPr lvl="0"/>
            <a:endParaRPr lang="en-GB" dirty="0"/>
          </a:p>
          <a:p>
            <a:endParaRPr lang="en-GB" dirty="0"/>
          </a:p>
        </p:txBody>
      </p:sp>
      <p:sp>
        <p:nvSpPr>
          <p:cNvPr id="8" name="Footer Placeholder 7"/>
          <p:cNvSpPr>
            <a:spLocks noGrp="1"/>
          </p:cNvSpPr>
          <p:nvPr>
            <p:ph type="ftr" sz="quarter" idx="11"/>
          </p:nvPr>
        </p:nvSpPr>
        <p:spPr/>
        <p:txBody>
          <a:bodyPr/>
          <a:lstStyle/>
          <a:p>
            <a:r>
              <a:rPr lang="en-GB" smtClean="0"/>
              <a:t>© Moose International of Great Britain Association 2021</a:t>
            </a:r>
            <a:endParaRPr lang="en-GB" dirty="0"/>
          </a:p>
        </p:txBody>
      </p:sp>
      <p:sp>
        <p:nvSpPr>
          <p:cNvPr id="6" name="Slide Number Placeholder 5"/>
          <p:cNvSpPr>
            <a:spLocks noGrp="1"/>
          </p:cNvSpPr>
          <p:nvPr>
            <p:ph type="sldNum" sz="quarter" idx="12"/>
          </p:nvPr>
        </p:nvSpPr>
        <p:spPr/>
        <p:txBody>
          <a:bodyPr/>
          <a:lstStyle/>
          <a:p>
            <a:fld id="{A4A15867-6C4B-4000-B68E-C913FC2E2734}" type="slidenum">
              <a:rPr lang="en-GB" smtClean="0"/>
              <a:t>16</a:t>
            </a:fld>
            <a:endParaRPr lang="en-GB"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28155"/>
    </mc:Choice>
    <mc:Fallback xmlns="">
      <p:transition advTm="2815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t>New </a:t>
            </a:r>
            <a:r>
              <a:rPr lang="en-GB" sz="4000" dirty="0" smtClean="0"/>
              <a:t>Lodge Structure</a:t>
            </a:r>
            <a:endParaRPr lang="en-GB" sz="4200" dirty="0"/>
          </a:p>
        </p:txBody>
      </p:sp>
      <p:sp>
        <p:nvSpPr>
          <p:cNvPr id="3" name="Content Placeholder 2"/>
          <p:cNvSpPr>
            <a:spLocks noGrp="1"/>
          </p:cNvSpPr>
          <p:nvPr>
            <p:ph idx="1"/>
          </p:nvPr>
        </p:nvSpPr>
        <p:spPr/>
        <p:txBody>
          <a:bodyPr>
            <a:normAutofit/>
          </a:bodyPr>
          <a:lstStyle/>
          <a:p>
            <a:r>
              <a:rPr lang="en-GB" sz="4000" dirty="0" smtClean="0"/>
              <a:t>Transition</a:t>
            </a:r>
          </a:p>
          <a:p>
            <a:pPr lvl="1"/>
            <a:r>
              <a:rPr lang="en-GB" sz="3600" dirty="0" smtClean="0"/>
              <a:t>February – April 2022 – Nominations and elections for the 2022 – 2023 year will be conducted and any member of the Lodge will be eligible to be elected to the Board of Officers, i.e. President, Treasurer, Secretary</a:t>
            </a:r>
          </a:p>
          <a:p>
            <a:pPr lvl="0"/>
            <a:endParaRPr lang="en-GB" dirty="0"/>
          </a:p>
          <a:p>
            <a:pPr lvl="0"/>
            <a:endParaRPr lang="en-GB" dirty="0" smtClean="0"/>
          </a:p>
          <a:p>
            <a:pPr lvl="0"/>
            <a:endParaRPr lang="en-GB" dirty="0"/>
          </a:p>
          <a:p>
            <a:pPr lvl="0"/>
            <a:endParaRPr lang="en-GB" dirty="0"/>
          </a:p>
          <a:p>
            <a:endParaRPr lang="en-GB" dirty="0"/>
          </a:p>
        </p:txBody>
      </p:sp>
      <p:sp>
        <p:nvSpPr>
          <p:cNvPr id="8" name="Footer Placeholder 7"/>
          <p:cNvSpPr>
            <a:spLocks noGrp="1"/>
          </p:cNvSpPr>
          <p:nvPr>
            <p:ph type="ftr" sz="quarter" idx="11"/>
          </p:nvPr>
        </p:nvSpPr>
        <p:spPr/>
        <p:txBody>
          <a:bodyPr/>
          <a:lstStyle/>
          <a:p>
            <a:r>
              <a:rPr lang="en-GB" smtClean="0"/>
              <a:t>© Moose International of Great Britain Association 2021</a:t>
            </a:r>
            <a:endParaRPr lang="en-GB" dirty="0"/>
          </a:p>
        </p:txBody>
      </p:sp>
      <p:sp>
        <p:nvSpPr>
          <p:cNvPr id="6" name="Slide Number Placeholder 5"/>
          <p:cNvSpPr>
            <a:spLocks noGrp="1"/>
          </p:cNvSpPr>
          <p:nvPr>
            <p:ph type="sldNum" sz="quarter" idx="12"/>
          </p:nvPr>
        </p:nvSpPr>
        <p:spPr/>
        <p:txBody>
          <a:bodyPr/>
          <a:lstStyle/>
          <a:p>
            <a:fld id="{A4A15867-6C4B-4000-B68E-C913FC2E2734}" type="slidenum">
              <a:rPr lang="en-GB" smtClean="0"/>
              <a:t>17</a:t>
            </a:fld>
            <a:endParaRPr lang="en-GB"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21339"/>
    </mc:Choice>
    <mc:Fallback xmlns="">
      <p:transition advTm="2133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New Lodge Structure</a:t>
            </a:r>
          </a:p>
        </p:txBody>
      </p:sp>
      <p:graphicFrame>
        <p:nvGraphicFramePr>
          <p:cNvPr id="4" name="Content Placeholder 3"/>
          <p:cNvGraphicFramePr>
            <a:graphicFrameLocks noGrp="1"/>
          </p:cNvGraphicFramePr>
          <p:nvPr>
            <p:ph idx="1"/>
          </p:nvPr>
        </p:nvGraphicFramePr>
        <p:xfrm>
          <a:off x="457200" y="1600200"/>
          <a:ext cx="7859216" cy="4800952"/>
        </p:xfrm>
        <a:graphic>
          <a:graphicData uri="http://schemas.openxmlformats.org/drawingml/2006/table">
            <a:tbl>
              <a:tblPr firstRow="1" bandRow="1">
                <a:tableStyleId>{5C22544A-7EE6-4342-B048-85BDC9FD1C3A}</a:tableStyleId>
              </a:tblPr>
              <a:tblGrid>
                <a:gridCol w="7859216"/>
              </a:tblGrid>
              <a:tr h="559799">
                <a:tc>
                  <a:txBody>
                    <a:bodyPr/>
                    <a:lstStyle/>
                    <a:p>
                      <a:pPr algn="ctr">
                        <a:spcBef>
                          <a:spcPts val="600"/>
                        </a:spcBef>
                        <a:spcAft>
                          <a:spcPts val="600"/>
                        </a:spcAft>
                      </a:pPr>
                      <a:r>
                        <a:rPr lang="en-GB" sz="3600" dirty="0" smtClean="0">
                          <a:latin typeface="Calibri" panose="020F0502020204030204"/>
                          <a:ea typeface="Calibri" panose="020F0502020204030204"/>
                          <a:cs typeface="Times New Roman" panose="02020603050405020304"/>
                        </a:rPr>
                        <a:t>Terminology</a:t>
                      </a:r>
                      <a:endParaRPr lang="en-GB" sz="1600" dirty="0">
                        <a:latin typeface="Calibri" panose="020F0502020204030204"/>
                        <a:ea typeface="Calibri" panose="020F0502020204030204"/>
                        <a:cs typeface="Times New Roman" panose="02020603050405020304"/>
                      </a:endParaRPr>
                    </a:p>
                  </a:txBody>
                  <a:tcPr marL="68580" marR="68580" marT="0" marB="0"/>
                </a:tc>
              </a:tr>
              <a:tr h="849993">
                <a:tc>
                  <a:txBody>
                    <a:bodyPr/>
                    <a:lstStyle/>
                    <a:p>
                      <a:pPr algn="ctr">
                        <a:spcBef>
                          <a:spcPts val="600"/>
                        </a:spcBef>
                        <a:spcAft>
                          <a:spcPts val="600"/>
                        </a:spcAft>
                      </a:pPr>
                      <a:r>
                        <a:rPr lang="en-GB" sz="2800" dirty="0" smtClean="0">
                          <a:latin typeface="Calibri" panose="020F0502020204030204"/>
                          <a:ea typeface="Calibri" panose="020F0502020204030204"/>
                          <a:cs typeface="Times New Roman" panose="02020603050405020304"/>
                        </a:rPr>
                        <a:t>President</a:t>
                      </a:r>
                      <a:endParaRPr lang="en-GB" sz="1600" dirty="0">
                        <a:latin typeface="Calibri" panose="020F0502020204030204"/>
                        <a:ea typeface="Calibri" panose="020F0502020204030204"/>
                        <a:cs typeface="Times New Roman" panose="02020603050405020304"/>
                      </a:endParaRPr>
                    </a:p>
                  </a:txBody>
                  <a:tcPr marL="68580" marR="68580" marT="0" marB="0"/>
                </a:tc>
              </a:tr>
              <a:tr h="760287">
                <a:tc>
                  <a:txBody>
                    <a:bodyPr/>
                    <a:lstStyle/>
                    <a:p>
                      <a:pPr algn="ctr">
                        <a:spcBef>
                          <a:spcPts val="600"/>
                        </a:spcBef>
                        <a:spcAft>
                          <a:spcPts val="600"/>
                        </a:spcAft>
                      </a:pPr>
                      <a:r>
                        <a:rPr lang="en-GB" sz="2800" dirty="0" smtClean="0">
                          <a:latin typeface="Calibri" panose="020F0502020204030204"/>
                          <a:ea typeface="Calibri" panose="020F0502020204030204"/>
                          <a:cs typeface="Times New Roman" panose="02020603050405020304"/>
                        </a:rPr>
                        <a:t>Treasurer</a:t>
                      </a:r>
                      <a:endParaRPr lang="en-GB" sz="1600" dirty="0">
                        <a:latin typeface="Calibri" panose="020F0502020204030204"/>
                        <a:ea typeface="Calibri" panose="020F0502020204030204"/>
                        <a:cs typeface="Times New Roman" panose="02020603050405020304"/>
                      </a:endParaRPr>
                    </a:p>
                  </a:txBody>
                  <a:tcPr marL="68580" marR="68580" marT="0" marB="0"/>
                </a:tc>
              </a:tr>
              <a:tr h="898521">
                <a:tc>
                  <a:txBody>
                    <a:bodyPr/>
                    <a:lstStyle/>
                    <a:p>
                      <a:pPr algn="ctr">
                        <a:spcBef>
                          <a:spcPts val="600"/>
                        </a:spcBef>
                        <a:spcAft>
                          <a:spcPts val="600"/>
                        </a:spcAft>
                      </a:pPr>
                      <a:r>
                        <a:rPr lang="en-GB" sz="2800" dirty="0" smtClean="0">
                          <a:latin typeface="Calibri" panose="020F0502020204030204"/>
                          <a:ea typeface="Calibri" panose="020F0502020204030204"/>
                          <a:cs typeface="Times New Roman" panose="02020603050405020304"/>
                        </a:rPr>
                        <a:t>Secretary</a:t>
                      </a:r>
                      <a:endParaRPr lang="en-GB" sz="1600" dirty="0">
                        <a:latin typeface="Calibri" panose="020F0502020204030204"/>
                        <a:ea typeface="Calibri" panose="020F0502020204030204"/>
                        <a:cs typeface="Times New Roman" panose="02020603050405020304"/>
                      </a:endParaRPr>
                    </a:p>
                  </a:txBody>
                  <a:tcPr marL="68580" marR="68580" marT="0" marB="0"/>
                </a:tc>
              </a:tr>
              <a:tr h="848432">
                <a:tc>
                  <a:txBody>
                    <a:bodyPr/>
                    <a:lstStyle/>
                    <a:p>
                      <a:pPr marL="0" marR="0" indent="0" algn="ctr" defTabSz="914400" rtl="0" eaLnBrk="1" fontAlgn="auto" latinLnBrk="0" hangingPunct="1">
                        <a:lnSpc>
                          <a:spcPct val="100000"/>
                        </a:lnSpc>
                        <a:spcBef>
                          <a:spcPts val="600"/>
                        </a:spcBef>
                        <a:spcAft>
                          <a:spcPts val="600"/>
                        </a:spcAft>
                        <a:buClrTx/>
                        <a:buSzTx/>
                        <a:buFontTx/>
                        <a:buNone/>
                        <a:defRPr/>
                      </a:pPr>
                      <a:r>
                        <a:rPr lang="en-GB" sz="2400" dirty="0" smtClean="0">
                          <a:solidFill>
                            <a:schemeClr val="tx1"/>
                          </a:solidFill>
                          <a:latin typeface="+mn-lt"/>
                          <a:ea typeface="Calibri" panose="020F0502020204030204"/>
                          <a:cs typeface="Times New Roman" panose="02020603050405020304"/>
                        </a:rPr>
                        <a:t>Board of Officers</a:t>
                      </a:r>
                    </a:p>
                    <a:p>
                      <a:pPr algn="ctr">
                        <a:spcBef>
                          <a:spcPts val="600"/>
                        </a:spcBef>
                        <a:spcAft>
                          <a:spcPts val="600"/>
                        </a:spcAft>
                      </a:pPr>
                      <a:endParaRPr lang="en-GB" sz="2400" dirty="0">
                        <a:solidFill>
                          <a:srgbClr val="FF0000"/>
                        </a:solidFill>
                        <a:latin typeface="Calibri" panose="020F0502020204030204"/>
                        <a:ea typeface="Calibri" panose="020F0502020204030204"/>
                        <a:cs typeface="Times New Roman" panose="02020603050405020304"/>
                      </a:endParaRPr>
                    </a:p>
                  </a:txBody>
                  <a:tcPr marL="68580" marR="68580" marT="0" marB="0"/>
                </a:tc>
              </a:tr>
              <a:tr h="848432">
                <a:tc>
                  <a:txBody>
                    <a:bodyPr/>
                    <a:lstStyle/>
                    <a:p>
                      <a:pPr algn="ctr">
                        <a:spcBef>
                          <a:spcPts val="600"/>
                        </a:spcBef>
                        <a:spcAft>
                          <a:spcPts val="600"/>
                        </a:spcAft>
                      </a:pPr>
                      <a:r>
                        <a:rPr lang="en-GB" sz="2400" dirty="0" smtClean="0">
                          <a:solidFill>
                            <a:schemeClr val="tx1"/>
                          </a:solidFill>
                          <a:latin typeface="Calibri" panose="020F0502020204030204"/>
                          <a:ea typeface="Calibri" panose="020F0502020204030204"/>
                          <a:cs typeface="Times New Roman" panose="02020603050405020304"/>
                        </a:rPr>
                        <a:t> Nominated Committee Chairpersons</a:t>
                      </a:r>
                      <a:endParaRPr lang="en-GB" sz="2400" dirty="0">
                        <a:solidFill>
                          <a:schemeClr val="tx1"/>
                        </a:solidFill>
                        <a:latin typeface="Calibri" panose="020F0502020204030204"/>
                        <a:ea typeface="Calibri" panose="020F0502020204030204"/>
                        <a:cs typeface="Times New Roman" panose="02020603050405020304"/>
                      </a:endParaRPr>
                    </a:p>
                  </a:txBody>
                  <a:tcPr marL="68580" marR="68580" marT="0" marB="0"/>
                </a:tc>
              </a:tr>
            </a:tbl>
          </a:graphicData>
        </a:graphic>
      </p:graphicFrame>
      <p:sp>
        <p:nvSpPr>
          <p:cNvPr id="6" name="Footer Placeholder 5"/>
          <p:cNvSpPr>
            <a:spLocks noGrp="1"/>
          </p:cNvSpPr>
          <p:nvPr>
            <p:ph type="ftr" sz="quarter" idx="11"/>
          </p:nvPr>
        </p:nvSpPr>
        <p:spPr/>
        <p:txBody>
          <a:bodyPr/>
          <a:lstStyle/>
          <a:p>
            <a:r>
              <a:rPr lang="en-GB" smtClean="0"/>
              <a:t>© Moose International of Great Britain Association 2021</a:t>
            </a:r>
            <a:endParaRPr lang="en-GB" dirty="0"/>
          </a:p>
        </p:txBody>
      </p:sp>
      <p:sp>
        <p:nvSpPr>
          <p:cNvPr id="8" name="Slide Number Placeholder 7"/>
          <p:cNvSpPr>
            <a:spLocks noGrp="1"/>
          </p:cNvSpPr>
          <p:nvPr>
            <p:ph type="sldNum" sz="quarter" idx="12"/>
          </p:nvPr>
        </p:nvSpPr>
        <p:spPr/>
        <p:txBody>
          <a:bodyPr/>
          <a:lstStyle/>
          <a:p>
            <a:fld id="{A4A15867-6C4B-4000-B68E-C913FC2E2734}" type="slidenum">
              <a:rPr lang="en-GB" smtClean="0"/>
              <a:t>18</a:t>
            </a:fld>
            <a:endParaRPr lang="en-GB" dirty="0"/>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12724"/>
    </mc:Choice>
    <mc:Fallback xmlns="">
      <p:transition advTm="1272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t>New </a:t>
            </a:r>
            <a:r>
              <a:rPr lang="en-GB" sz="4000" dirty="0" smtClean="0"/>
              <a:t>Lodge Structure</a:t>
            </a:r>
            <a:endParaRPr lang="en-GB" sz="4200" dirty="0"/>
          </a:p>
        </p:txBody>
      </p:sp>
      <p:sp>
        <p:nvSpPr>
          <p:cNvPr id="3" name="Content Placeholder 2"/>
          <p:cNvSpPr>
            <a:spLocks noGrp="1"/>
          </p:cNvSpPr>
          <p:nvPr>
            <p:ph idx="1"/>
          </p:nvPr>
        </p:nvSpPr>
        <p:spPr/>
        <p:txBody>
          <a:bodyPr>
            <a:normAutofit fontScale="92500"/>
          </a:bodyPr>
          <a:lstStyle/>
          <a:p>
            <a:r>
              <a:rPr lang="en-GB" sz="3600" dirty="0" smtClean="0"/>
              <a:t>Proposed One Moose Lodge Dues Structure</a:t>
            </a:r>
          </a:p>
          <a:p>
            <a:pPr lvl="1"/>
            <a:r>
              <a:rPr lang="en-GB" sz="3200" dirty="0" smtClean="0"/>
              <a:t>Current Life Members will automatically retain their Life Membership within One Moose</a:t>
            </a:r>
          </a:p>
          <a:p>
            <a:pPr lvl="1"/>
            <a:r>
              <a:rPr lang="en-GB" sz="3200" dirty="0" smtClean="0"/>
              <a:t>1</a:t>
            </a:r>
            <a:r>
              <a:rPr lang="en-GB" sz="3200" baseline="30000" dirty="0" smtClean="0"/>
              <a:t>st</a:t>
            </a:r>
            <a:r>
              <a:rPr lang="en-GB" sz="3200" dirty="0" smtClean="0"/>
              <a:t> May 2021 – One Moose Dues for each Lodge will equal LOOM dues</a:t>
            </a:r>
          </a:p>
          <a:p>
            <a:pPr lvl="1"/>
            <a:r>
              <a:rPr lang="en-GB" sz="3200" dirty="0" smtClean="0"/>
              <a:t>After the Board of Officers and membership has met, each Lodge will set its own dues but the minimum shall be as present - £36</a:t>
            </a:r>
          </a:p>
          <a:p>
            <a:pPr lvl="1"/>
            <a:endParaRPr lang="en-GB" sz="3200" dirty="0"/>
          </a:p>
          <a:p>
            <a:pPr lvl="0"/>
            <a:endParaRPr lang="en-GB" dirty="0" smtClean="0"/>
          </a:p>
          <a:p>
            <a:pPr lvl="0"/>
            <a:endParaRPr lang="en-GB" dirty="0"/>
          </a:p>
          <a:p>
            <a:pPr lvl="0"/>
            <a:endParaRPr lang="en-GB" dirty="0"/>
          </a:p>
          <a:p>
            <a:endParaRPr lang="en-GB" dirty="0"/>
          </a:p>
        </p:txBody>
      </p:sp>
      <p:sp>
        <p:nvSpPr>
          <p:cNvPr id="8" name="Footer Placeholder 7"/>
          <p:cNvSpPr>
            <a:spLocks noGrp="1"/>
          </p:cNvSpPr>
          <p:nvPr>
            <p:ph type="ftr" sz="quarter" idx="11"/>
          </p:nvPr>
        </p:nvSpPr>
        <p:spPr/>
        <p:txBody>
          <a:bodyPr/>
          <a:lstStyle/>
          <a:p>
            <a:r>
              <a:rPr lang="en-GB" smtClean="0"/>
              <a:t>© Moose International of Great Britain Association 2021</a:t>
            </a:r>
            <a:endParaRPr lang="en-GB" dirty="0"/>
          </a:p>
        </p:txBody>
      </p:sp>
      <p:sp>
        <p:nvSpPr>
          <p:cNvPr id="6" name="Slide Number Placeholder 5"/>
          <p:cNvSpPr>
            <a:spLocks noGrp="1"/>
          </p:cNvSpPr>
          <p:nvPr>
            <p:ph type="sldNum" sz="quarter" idx="12"/>
          </p:nvPr>
        </p:nvSpPr>
        <p:spPr/>
        <p:txBody>
          <a:bodyPr/>
          <a:lstStyle/>
          <a:p>
            <a:fld id="{A4A15867-6C4B-4000-B68E-C913FC2E2734}" type="slidenum">
              <a:rPr lang="en-GB" smtClean="0"/>
              <a:t>19</a:t>
            </a:fld>
            <a:endParaRPr lang="en-GB"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36287"/>
    </mc:Choice>
    <mc:Fallback xmlns="">
      <p:transition advTm="362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One Moose</a:t>
            </a:r>
            <a:endParaRPr lang="en-GB" sz="4000" dirty="0"/>
          </a:p>
        </p:txBody>
      </p:sp>
      <p:sp>
        <p:nvSpPr>
          <p:cNvPr id="3" name="Content Placeholder 2"/>
          <p:cNvSpPr>
            <a:spLocks noGrp="1"/>
          </p:cNvSpPr>
          <p:nvPr>
            <p:ph idx="1"/>
          </p:nvPr>
        </p:nvSpPr>
        <p:spPr/>
        <p:txBody>
          <a:bodyPr>
            <a:normAutofit fontScale="77500" lnSpcReduction="20000"/>
          </a:bodyPr>
          <a:lstStyle/>
          <a:p>
            <a:pPr lvl="0"/>
            <a:r>
              <a:rPr lang="en-GB" sz="5100" dirty="0" smtClean="0"/>
              <a:t>What will it be?</a:t>
            </a:r>
          </a:p>
          <a:p>
            <a:pPr lvl="1"/>
            <a:r>
              <a:rPr lang="en-GB" sz="4700" dirty="0" smtClean="0"/>
              <a:t>Men and women will have equal membership, rights, privileges and opportunities in the organisation, plus, a vote in Lodge business and activities</a:t>
            </a:r>
          </a:p>
          <a:p>
            <a:pPr lvl="1"/>
            <a:r>
              <a:rPr lang="en-GB" sz="4700" dirty="0" smtClean="0"/>
              <a:t>Both men and women would be eligible to run for positions on Board of Officers</a:t>
            </a:r>
          </a:p>
          <a:p>
            <a:pPr marL="0" lvl="0" indent="0">
              <a:buNone/>
            </a:pPr>
            <a:r>
              <a:rPr lang="en-GB" dirty="0" smtClean="0"/>
              <a:t> </a:t>
            </a:r>
            <a:endParaRPr lang="en-GB" dirty="0"/>
          </a:p>
          <a:p>
            <a:pPr lvl="0"/>
            <a:endParaRPr lang="en-GB" dirty="0"/>
          </a:p>
          <a:p>
            <a:endParaRPr lang="en-GB" dirty="0"/>
          </a:p>
        </p:txBody>
      </p:sp>
      <p:sp>
        <p:nvSpPr>
          <p:cNvPr id="8" name="Footer Placeholder 7"/>
          <p:cNvSpPr>
            <a:spLocks noGrp="1"/>
          </p:cNvSpPr>
          <p:nvPr>
            <p:ph type="ftr" sz="quarter" idx="11"/>
          </p:nvPr>
        </p:nvSpPr>
        <p:spPr/>
        <p:txBody>
          <a:bodyPr/>
          <a:lstStyle/>
          <a:p>
            <a:r>
              <a:rPr lang="en-GB" smtClean="0"/>
              <a:t>© Moose International of Great Britain Association 2021</a:t>
            </a:r>
            <a:endParaRPr lang="en-GB" dirty="0"/>
          </a:p>
        </p:txBody>
      </p:sp>
      <p:sp>
        <p:nvSpPr>
          <p:cNvPr id="6" name="Slide Number Placeholder 5"/>
          <p:cNvSpPr>
            <a:spLocks noGrp="1"/>
          </p:cNvSpPr>
          <p:nvPr>
            <p:ph type="sldNum" sz="quarter" idx="12"/>
          </p:nvPr>
        </p:nvSpPr>
        <p:spPr/>
        <p:txBody>
          <a:bodyPr/>
          <a:lstStyle/>
          <a:p>
            <a:fld id="{A4A15867-6C4B-4000-B68E-C913FC2E2734}" type="slidenum">
              <a:rPr lang="en-GB" smtClean="0"/>
              <a:t>2</a:t>
            </a:fld>
            <a:endParaRPr lang="en-GB" dirty="0"/>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23394"/>
    </mc:Choice>
    <mc:Fallback xmlns="">
      <p:transition advTm="2339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t>New </a:t>
            </a:r>
            <a:r>
              <a:rPr lang="en-GB" sz="4000" dirty="0" smtClean="0"/>
              <a:t>Lodge Structure</a:t>
            </a:r>
            <a:endParaRPr lang="en-GB" sz="4200" dirty="0"/>
          </a:p>
        </p:txBody>
      </p:sp>
      <p:sp>
        <p:nvSpPr>
          <p:cNvPr id="3" name="Content Placeholder 2"/>
          <p:cNvSpPr>
            <a:spLocks noGrp="1"/>
          </p:cNvSpPr>
          <p:nvPr>
            <p:ph idx="1"/>
          </p:nvPr>
        </p:nvSpPr>
        <p:spPr/>
        <p:txBody>
          <a:bodyPr>
            <a:normAutofit/>
          </a:bodyPr>
          <a:lstStyle/>
          <a:p>
            <a:r>
              <a:rPr lang="en-GB" dirty="0" smtClean="0"/>
              <a:t>The </a:t>
            </a:r>
            <a:r>
              <a:rPr lang="en-GB" dirty="0"/>
              <a:t>ultimate aim of One Moose is equality and equality must be reflected in respect of Dues  </a:t>
            </a:r>
          </a:p>
          <a:p>
            <a:r>
              <a:rPr lang="en-GB" dirty="0"/>
              <a:t>The Dues Structure payment at present requires:</a:t>
            </a:r>
          </a:p>
          <a:p>
            <a:pPr lvl="1"/>
            <a:r>
              <a:rPr lang="en-GB" dirty="0"/>
              <a:t>Ladies make a payment of £6 p.a. to the Central Fund</a:t>
            </a:r>
          </a:p>
          <a:p>
            <a:pPr lvl="1"/>
            <a:r>
              <a:rPr lang="en-GB" dirty="0"/>
              <a:t>Gentlemen make of payment of £36 p.a. to the Central Fund</a:t>
            </a:r>
          </a:p>
          <a:p>
            <a:pPr lvl="1"/>
            <a:endParaRPr lang="en-GB" dirty="0"/>
          </a:p>
          <a:p>
            <a:pPr lvl="0"/>
            <a:endParaRPr lang="en-GB" dirty="0" smtClean="0"/>
          </a:p>
          <a:p>
            <a:pPr lvl="0"/>
            <a:endParaRPr lang="en-GB" dirty="0"/>
          </a:p>
          <a:p>
            <a:pPr lvl="0"/>
            <a:endParaRPr lang="en-GB" dirty="0"/>
          </a:p>
          <a:p>
            <a:endParaRPr lang="en-GB" dirty="0"/>
          </a:p>
        </p:txBody>
      </p:sp>
      <p:sp>
        <p:nvSpPr>
          <p:cNvPr id="8" name="Footer Placeholder 7"/>
          <p:cNvSpPr>
            <a:spLocks noGrp="1"/>
          </p:cNvSpPr>
          <p:nvPr>
            <p:ph type="ftr" sz="quarter" idx="11"/>
          </p:nvPr>
        </p:nvSpPr>
        <p:spPr/>
        <p:txBody>
          <a:bodyPr/>
          <a:lstStyle/>
          <a:p>
            <a:r>
              <a:rPr lang="en-GB" smtClean="0"/>
              <a:t>© Moose International of Great Britain Association 2021</a:t>
            </a:r>
            <a:endParaRPr lang="en-GB" dirty="0"/>
          </a:p>
        </p:txBody>
      </p:sp>
      <p:sp>
        <p:nvSpPr>
          <p:cNvPr id="6" name="Slide Number Placeholder 5"/>
          <p:cNvSpPr>
            <a:spLocks noGrp="1"/>
          </p:cNvSpPr>
          <p:nvPr>
            <p:ph type="sldNum" sz="quarter" idx="12"/>
          </p:nvPr>
        </p:nvSpPr>
        <p:spPr/>
        <p:txBody>
          <a:bodyPr/>
          <a:lstStyle/>
          <a:p>
            <a:fld id="{A4A15867-6C4B-4000-B68E-C913FC2E2734}" type="slidenum">
              <a:rPr lang="en-GB" smtClean="0"/>
              <a:t>20</a:t>
            </a:fld>
            <a:endParaRPr lang="en-GB"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2630370985"/>
      </p:ext>
    </p:extLst>
  </p:cSld>
  <p:clrMapOvr>
    <a:masterClrMapping/>
  </p:clrMapOvr>
  <mc:AlternateContent xmlns:mc="http://schemas.openxmlformats.org/markup-compatibility/2006" xmlns:p14="http://schemas.microsoft.com/office/powerpoint/2010/main">
    <mc:Choice Requires="p14">
      <p:transition p14:dur="10" advTm="23510"/>
    </mc:Choice>
    <mc:Fallback xmlns="">
      <p:transition advTm="235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t>New </a:t>
            </a:r>
            <a:r>
              <a:rPr lang="en-GB" sz="4000" dirty="0" smtClean="0"/>
              <a:t>Lodge Structure</a:t>
            </a:r>
            <a:endParaRPr lang="en-GB" sz="4200" dirty="0"/>
          </a:p>
        </p:txBody>
      </p:sp>
      <p:sp>
        <p:nvSpPr>
          <p:cNvPr id="3" name="Content Placeholder 2"/>
          <p:cNvSpPr>
            <a:spLocks noGrp="1"/>
          </p:cNvSpPr>
          <p:nvPr>
            <p:ph idx="1"/>
          </p:nvPr>
        </p:nvSpPr>
        <p:spPr/>
        <p:txBody>
          <a:bodyPr>
            <a:normAutofit/>
          </a:bodyPr>
          <a:lstStyle/>
          <a:p>
            <a:r>
              <a:rPr lang="en-GB" sz="3500" dirty="0" smtClean="0"/>
              <a:t>One </a:t>
            </a:r>
            <a:r>
              <a:rPr lang="en-GB" sz="3500" dirty="0"/>
              <a:t>Moose Dues Structure to the Central Fund will be as follows:</a:t>
            </a:r>
          </a:p>
          <a:p>
            <a:pPr lvl="1"/>
            <a:r>
              <a:rPr lang="en-GB" sz="3000" dirty="0"/>
              <a:t>Year One	– Ladies £12 and Gentlemen £30</a:t>
            </a:r>
          </a:p>
          <a:p>
            <a:pPr lvl="1"/>
            <a:r>
              <a:rPr lang="en-GB" sz="3000" dirty="0"/>
              <a:t>Year Two 	– Ladies £12 and Gentlemen £30</a:t>
            </a:r>
          </a:p>
          <a:p>
            <a:pPr lvl="1"/>
            <a:r>
              <a:rPr lang="en-GB" sz="3000" dirty="0"/>
              <a:t>Year Three 	– Ladies £18 and Gentlemen £24</a:t>
            </a:r>
          </a:p>
          <a:p>
            <a:pPr lvl="1"/>
            <a:r>
              <a:rPr lang="en-GB" sz="3000" dirty="0"/>
              <a:t>Year Four 	– Ladies £21 and Gentlemen £21</a:t>
            </a:r>
          </a:p>
          <a:p>
            <a:pPr lvl="1"/>
            <a:endParaRPr lang="en-GB" sz="3000" dirty="0"/>
          </a:p>
          <a:p>
            <a:pPr lvl="0"/>
            <a:endParaRPr lang="en-GB" dirty="0" smtClean="0"/>
          </a:p>
          <a:p>
            <a:pPr lvl="0"/>
            <a:endParaRPr lang="en-GB" dirty="0"/>
          </a:p>
          <a:p>
            <a:pPr lvl="0"/>
            <a:endParaRPr lang="en-GB" dirty="0"/>
          </a:p>
          <a:p>
            <a:endParaRPr lang="en-GB" dirty="0"/>
          </a:p>
        </p:txBody>
      </p:sp>
      <p:sp>
        <p:nvSpPr>
          <p:cNvPr id="8" name="Footer Placeholder 7"/>
          <p:cNvSpPr>
            <a:spLocks noGrp="1"/>
          </p:cNvSpPr>
          <p:nvPr>
            <p:ph type="ftr" sz="quarter" idx="11"/>
          </p:nvPr>
        </p:nvSpPr>
        <p:spPr/>
        <p:txBody>
          <a:bodyPr/>
          <a:lstStyle/>
          <a:p>
            <a:r>
              <a:rPr lang="en-GB" smtClean="0"/>
              <a:t>© Moose International of Great Britain Association 2021</a:t>
            </a:r>
            <a:endParaRPr lang="en-GB" dirty="0"/>
          </a:p>
        </p:txBody>
      </p:sp>
      <p:sp>
        <p:nvSpPr>
          <p:cNvPr id="6" name="Slide Number Placeholder 5"/>
          <p:cNvSpPr>
            <a:spLocks noGrp="1"/>
          </p:cNvSpPr>
          <p:nvPr>
            <p:ph type="sldNum" sz="quarter" idx="12"/>
          </p:nvPr>
        </p:nvSpPr>
        <p:spPr/>
        <p:txBody>
          <a:bodyPr/>
          <a:lstStyle/>
          <a:p>
            <a:fld id="{A4A15867-6C4B-4000-B68E-C913FC2E2734}" type="slidenum">
              <a:rPr lang="en-GB" smtClean="0"/>
              <a:t>21</a:t>
            </a:fld>
            <a:endParaRPr lang="en-GB"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2649123056"/>
      </p:ext>
    </p:extLst>
  </p:cSld>
  <p:clrMapOvr>
    <a:masterClrMapping/>
  </p:clrMapOvr>
  <mc:AlternateContent xmlns:mc="http://schemas.openxmlformats.org/markup-compatibility/2006" xmlns:p14="http://schemas.microsoft.com/office/powerpoint/2010/main">
    <mc:Choice Requires="p14">
      <p:transition p14:dur="10" advTm="32733"/>
    </mc:Choice>
    <mc:Fallback xmlns="">
      <p:transition advTm="3273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t>New </a:t>
            </a:r>
            <a:r>
              <a:rPr lang="en-GB" sz="4000" dirty="0" smtClean="0"/>
              <a:t>Lodge Structure</a:t>
            </a:r>
            <a:endParaRPr lang="en-GB" sz="4200" dirty="0"/>
          </a:p>
        </p:txBody>
      </p:sp>
      <p:sp>
        <p:nvSpPr>
          <p:cNvPr id="3" name="Content Placeholder 2"/>
          <p:cNvSpPr>
            <a:spLocks noGrp="1"/>
          </p:cNvSpPr>
          <p:nvPr>
            <p:ph idx="1"/>
          </p:nvPr>
        </p:nvSpPr>
        <p:spPr/>
        <p:txBody>
          <a:bodyPr>
            <a:normAutofit lnSpcReduction="10000"/>
          </a:bodyPr>
          <a:lstStyle/>
          <a:p>
            <a:r>
              <a:rPr lang="en-GB" dirty="0" smtClean="0"/>
              <a:t>Proposed One Moose Lodge Dues Structure</a:t>
            </a:r>
          </a:p>
          <a:p>
            <a:pPr lvl="1"/>
            <a:r>
              <a:rPr lang="en-GB" dirty="0" smtClean="0"/>
              <a:t>Following the implementation of One Moose on 1</a:t>
            </a:r>
            <a:r>
              <a:rPr lang="en-GB" baseline="30000" dirty="0" smtClean="0"/>
              <a:t>st</a:t>
            </a:r>
            <a:r>
              <a:rPr lang="en-GB" dirty="0" smtClean="0"/>
              <a:t> May 2021, the One Moose dues structure will become effective for members, which means that upon the first expiration of their current dues, i.e. if your annual membership fee expires on, (what should be) say, the 31</a:t>
            </a:r>
            <a:r>
              <a:rPr lang="en-GB" baseline="30000" dirty="0" smtClean="0"/>
              <a:t>st</a:t>
            </a:r>
            <a:r>
              <a:rPr lang="en-GB" dirty="0" smtClean="0"/>
              <a:t> March 2022, then your One Moose dues will be due from that date (1</a:t>
            </a:r>
            <a:r>
              <a:rPr lang="en-GB" baseline="30000" dirty="0" smtClean="0"/>
              <a:t>st</a:t>
            </a:r>
            <a:r>
              <a:rPr lang="en-GB" dirty="0" smtClean="0"/>
              <a:t> April 2022)</a:t>
            </a:r>
          </a:p>
          <a:p>
            <a:pPr lvl="1"/>
            <a:r>
              <a:rPr lang="en-GB" dirty="0" smtClean="0"/>
              <a:t>The same will apply to the Ladies.</a:t>
            </a:r>
          </a:p>
          <a:p>
            <a:pPr lvl="1"/>
            <a:endParaRPr lang="en-GB" dirty="0"/>
          </a:p>
          <a:p>
            <a:pPr lvl="0"/>
            <a:endParaRPr lang="en-GB" dirty="0" smtClean="0"/>
          </a:p>
          <a:p>
            <a:pPr lvl="0"/>
            <a:endParaRPr lang="en-GB" dirty="0"/>
          </a:p>
          <a:p>
            <a:pPr lvl="0"/>
            <a:endParaRPr lang="en-GB" dirty="0"/>
          </a:p>
          <a:p>
            <a:endParaRPr lang="en-GB" dirty="0"/>
          </a:p>
        </p:txBody>
      </p:sp>
      <p:sp>
        <p:nvSpPr>
          <p:cNvPr id="8" name="Footer Placeholder 7"/>
          <p:cNvSpPr>
            <a:spLocks noGrp="1"/>
          </p:cNvSpPr>
          <p:nvPr>
            <p:ph type="ftr" sz="quarter" idx="11"/>
          </p:nvPr>
        </p:nvSpPr>
        <p:spPr/>
        <p:txBody>
          <a:bodyPr/>
          <a:lstStyle/>
          <a:p>
            <a:r>
              <a:rPr lang="en-GB" smtClean="0"/>
              <a:t>© Moose International of Great Britain Association 2021</a:t>
            </a:r>
            <a:endParaRPr lang="en-GB" dirty="0"/>
          </a:p>
        </p:txBody>
      </p:sp>
      <p:sp>
        <p:nvSpPr>
          <p:cNvPr id="6" name="Slide Number Placeholder 5"/>
          <p:cNvSpPr>
            <a:spLocks noGrp="1"/>
          </p:cNvSpPr>
          <p:nvPr>
            <p:ph type="sldNum" sz="quarter" idx="12"/>
          </p:nvPr>
        </p:nvSpPr>
        <p:spPr/>
        <p:txBody>
          <a:bodyPr/>
          <a:lstStyle/>
          <a:p>
            <a:fld id="{A4A15867-6C4B-4000-B68E-C913FC2E2734}" type="slidenum">
              <a:rPr lang="en-GB" smtClean="0"/>
              <a:t>22</a:t>
            </a:fld>
            <a:endParaRPr lang="en-GB"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33836"/>
    </mc:Choice>
    <mc:Fallback xmlns="">
      <p:transition advTm="338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Any Questions</a:t>
            </a:r>
            <a:endParaRPr lang="en-GB" dirty="0"/>
          </a:p>
        </p:txBody>
      </p:sp>
      <p:sp>
        <p:nvSpPr>
          <p:cNvPr id="3" name="Content Placeholder 2"/>
          <p:cNvSpPr>
            <a:spLocks noGrp="1"/>
          </p:cNvSpPr>
          <p:nvPr>
            <p:ph idx="1"/>
          </p:nvPr>
        </p:nvSpPr>
        <p:spPr/>
        <p:txBody>
          <a:bodyPr>
            <a:normAutofit/>
          </a:bodyPr>
          <a:lstStyle/>
          <a:p>
            <a:pPr algn="ctr">
              <a:buNone/>
            </a:pPr>
            <a:endParaRPr lang="en-GB" sz="9600" dirty="0" smtClean="0"/>
          </a:p>
          <a:p>
            <a:pPr algn="ctr">
              <a:buNone/>
            </a:pPr>
            <a:r>
              <a:rPr lang="en-GB" sz="9600" dirty="0" smtClean="0"/>
              <a:t>??????</a:t>
            </a:r>
            <a:endParaRPr lang="en-GB" sz="9600" dirty="0"/>
          </a:p>
        </p:txBody>
      </p:sp>
      <p:sp>
        <p:nvSpPr>
          <p:cNvPr id="8" name="Footer Placeholder 7"/>
          <p:cNvSpPr>
            <a:spLocks noGrp="1"/>
          </p:cNvSpPr>
          <p:nvPr>
            <p:ph type="ftr" sz="quarter" idx="11"/>
          </p:nvPr>
        </p:nvSpPr>
        <p:spPr/>
        <p:txBody>
          <a:bodyPr/>
          <a:lstStyle/>
          <a:p>
            <a:r>
              <a:rPr lang="en-GB" smtClean="0"/>
              <a:t>© Moose International of Great Britain Association 2021</a:t>
            </a:r>
            <a:endParaRPr lang="en-GB" dirty="0"/>
          </a:p>
        </p:txBody>
      </p:sp>
      <p:sp>
        <p:nvSpPr>
          <p:cNvPr id="6" name="Slide Number Placeholder 5"/>
          <p:cNvSpPr>
            <a:spLocks noGrp="1"/>
          </p:cNvSpPr>
          <p:nvPr>
            <p:ph type="sldNum" sz="quarter" idx="12"/>
          </p:nvPr>
        </p:nvSpPr>
        <p:spPr/>
        <p:txBody>
          <a:bodyPr/>
          <a:lstStyle/>
          <a:p>
            <a:fld id="{A4A15867-6C4B-4000-B68E-C913FC2E2734}" type="slidenum">
              <a:rPr lang="en-GB" smtClean="0"/>
              <a:t>23</a:t>
            </a:fld>
            <a:endParaRPr lang="en-GB"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3706"/>
    </mc:Choice>
    <mc:Fallback xmlns="">
      <p:transition advTm="370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Thank You!</a:t>
            </a:r>
            <a:endParaRPr lang="en-GB" dirty="0"/>
          </a:p>
        </p:txBody>
      </p:sp>
      <p:sp>
        <p:nvSpPr>
          <p:cNvPr id="3" name="Content Placeholder 2"/>
          <p:cNvSpPr>
            <a:spLocks noGrp="1"/>
          </p:cNvSpPr>
          <p:nvPr>
            <p:ph idx="1"/>
          </p:nvPr>
        </p:nvSpPr>
        <p:spPr/>
        <p:txBody>
          <a:bodyPr/>
          <a:lstStyle/>
          <a:p>
            <a:r>
              <a:rPr lang="en-GB" dirty="0" smtClean="0"/>
              <a:t>Thank you:</a:t>
            </a:r>
          </a:p>
          <a:p>
            <a:pPr lvl="1"/>
            <a:r>
              <a:rPr lang="en-GB" dirty="0"/>
              <a:t>F</a:t>
            </a:r>
            <a:r>
              <a:rPr lang="en-GB" dirty="0" smtClean="0"/>
              <a:t>or your attention</a:t>
            </a:r>
          </a:p>
          <a:p>
            <a:pPr lvl="1"/>
            <a:r>
              <a:rPr lang="en-GB" dirty="0" smtClean="0"/>
              <a:t>For taking the time to attend here today</a:t>
            </a:r>
          </a:p>
          <a:p>
            <a:pPr lvl="1"/>
            <a:r>
              <a:rPr lang="en-GB" dirty="0" smtClean="0"/>
              <a:t>For all you do in and for Moose</a:t>
            </a:r>
            <a:endParaRPr lang="en-GB" dirty="0"/>
          </a:p>
        </p:txBody>
      </p:sp>
      <p:sp>
        <p:nvSpPr>
          <p:cNvPr id="8" name="Footer Placeholder 7"/>
          <p:cNvSpPr>
            <a:spLocks noGrp="1"/>
          </p:cNvSpPr>
          <p:nvPr>
            <p:ph type="ftr" sz="quarter" idx="11"/>
          </p:nvPr>
        </p:nvSpPr>
        <p:spPr/>
        <p:txBody>
          <a:bodyPr/>
          <a:lstStyle/>
          <a:p>
            <a:r>
              <a:rPr lang="en-GB" smtClean="0"/>
              <a:t>© Moose International of Great Britain Association 2021</a:t>
            </a:r>
            <a:endParaRPr lang="en-GB" dirty="0"/>
          </a:p>
        </p:txBody>
      </p:sp>
      <p:sp>
        <p:nvSpPr>
          <p:cNvPr id="6" name="Slide Number Placeholder 5"/>
          <p:cNvSpPr>
            <a:spLocks noGrp="1"/>
          </p:cNvSpPr>
          <p:nvPr>
            <p:ph type="sldNum" sz="quarter" idx="12"/>
          </p:nvPr>
        </p:nvSpPr>
        <p:spPr/>
        <p:txBody>
          <a:bodyPr/>
          <a:lstStyle/>
          <a:p>
            <a:fld id="{A4A15867-6C4B-4000-B68E-C913FC2E2734}" type="slidenum">
              <a:rPr lang="en-GB" smtClean="0"/>
              <a:t>24</a:t>
            </a:fld>
            <a:endParaRPr lang="en-GB"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13192"/>
    </mc:Choice>
    <mc:Fallback xmlns="">
      <p:transition advTm="1319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One Moose</a:t>
            </a:r>
            <a:endParaRPr lang="en-GB" sz="4000" dirty="0"/>
          </a:p>
        </p:txBody>
      </p:sp>
      <p:sp>
        <p:nvSpPr>
          <p:cNvPr id="3" name="Content Placeholder 2"/>
          <p:cNvSpPr>
            <a:spLocks noGrp="1"/>
          </p:cNvSpPr>
          <p:nvPr>
            <p:ph idx="1"/>
          </p:nvPr>
        </p:nvSpPr>
        <p:spPr/>
        <p:txBody>
          <a:bodyPr>
            <a:normAutofit fontScale="85000" lnSpcReduction="20000"/>
          </a:bodyPr>
          <a:lstStyle/>
          <a:p>
            <a:pPr lvl="0"/>
            <a:r>
              <a:rPr lang="en-GB" sz="5100" dirty="0" smtClean="0"/>
              <a:t>What will it be?</a:t>
            </a:r>
          </a:p>
          <a:p>
            <a:pPr lvl="1"/>
            <a:r>
              <a:rPr lang="en-GB" sz="4700" dirty="0" smtClean="0"/>
              <a:t>Men would still be able to join the Lodge. </a:t>
            </a:r>
          </a:p>
          <a:p>
            <a:pPr lvl="1"/>
            <a:r>
              <a:rPr lang="en-GB" sz="4700" dirty="0" smtClean="0"/>
              <a:t>Ladies could still join the Ladies’ Circle upon payment of a separate Ladies’ Circle membership fee as set by the Circle.</a:t>
            </a:r>
          </a:p>
          <a:p>
            <a:pPr marL="0" lvl="0" indent="0">
              <a:buNone/>
            </a:pPr>
            <a:r>
              <a:rPr lang="en-GB" dirty="0" smtClean="0"/>
              <a:t> </a:t>
            </a:r>
            <a:endParaRPr lang="en-GB" dirty="0"/>
          </a:p>
          <a:p>
            <a:pPr lvl="0"/>
            <a:endParaRPr lang="en-GB" dirty="0"/>
          </a:p>
          <a:p>
            <a:endParaRPr lang="en-GB" dirty="0"/>
          </a:p>
        </p:txBody>
      </p:sp>
      <p:sp>
        <p:nvSpPr>
          <p:cNvPr id="8" name="Footer Placeholder 7"/>
          <p:cNvSpPr>
            <a:spLocks noGrp="1"/>
          </p:cNvSpPr>
          <p:nvPr>
            <p:ph type="ftr" sz="quarter" idx="11"/>
          </p:nvPr>
        </p:nvSpPr>
        <p:spPr/>
        <p:txBody>
          <a:bodyPr/>
          <a:lstStyle/>
          <a:p>
            <a:r>
              <a:rPr lang="en-GB" smtClean="0"/>
              <a:t>© Moose International of Great Britain Association 2021</a:t>
            </a:r>
            <a:endParaRPr lang="en-GB" dirty="0"/>
          </a:p>
        </p:txBody>
      </p:sp>
      <p:sp>
        <p:nvSpPr>
          <p:cNvPr id="6" name="Slide Number Placeholder 5"/>
          <p:cNvSpPr>
            <a:spLocks noGrp="1"/>
          </p:cNvSpPr>
          <p:nvPr>
            <p:ph type="sldNum" sz="quarter" idx="12"/>
          </p:nvPr>
        </p:nvSpPr>
        <p:spPr/>
        <p:txBody>
          <a:bodyPr/>
          <a:lstStyle/>
          <a:p>
            <a:fld id="{A4A15867-6C4B-4000-B68E-C913FC2E2734}" type="slidenum">
              <a:rPr lang="en-GB" smtClean="0"/>
              <a:t>3</a:t>
            </a:fld>
            <a:endParaRPr lang="en-GB"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14455"/>
    </mc:Choice>
    <mc:Fallback xmlns="">
      <p:transition advTm="1445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One Moose</a:t>
            </a:r>
            <a:endParaRPr lang="en-GB" sz="4000" dirty="0"/>
          </a:p>
        </p:txBody>
      </p:sp>
      <p:sp>
        <p:nvSpPr>
          <p:cNvPr id="3" name="Content Placeholder 2"/>
          <p:cNvSpPr>
            <a:spLocks noGrp="1"/>
          </p:cNvSpPr>
          <p:nvPr>
            <p:ph idx="1"/>
          </p:nvPr>
        </p:nvSpPr>
        <p:spPr/>
        <p:txBody>
          <a:bodyPr>
            <a:normAutofit fontScale="25000" lnSpcReduction="20000"/>
          </a:bodyPr>
          <a:lstStyle/>
          <a:p>
            <a:r>
              <a:rPr lang="en-GB" sz="14400" dirty="0" smtClean="0"/>
              <a:t>When will it be?</a:t>
            </a:r>
          </a:p>
          <a:p>
            <a:pPr lvl="1"/>
            <a:r>
              <a:rPr lang="en-GB" sz="14400" dirty="0" smtClean="0"/>
              <a:t>Proposed changes to the General Laws were posted on the Moose International website on</a:t>
            </a:r>
            <a:r>
              <a:rPr lang="en-GB" sz="14400" dirty="0" smtClean="0">
                <a:solidFill>
                  <a:srgbClr val="00B050"/>
                </a:solidFill>
              </a:rPr>
              <a:t> </a:t>
            </a:r>
            <a:r>
              <a:rPr lang="en-GB" sz="14400" dirty="0" smtClean="0"/>
              <a:t>22</a:t>
            </a:r>
            <a:r>
              <a:rPr lang="en-GB" sz="14400" baseline="30000" dirty="0" smtClean="0"/>
              <a:t>nd</a:t>
            </a:r>
            <a:r>
              <a:rPr lang="en-GB" sz="14400" dirty="0" smtClean="0"/>
              <a:t> April 2020</a:t>
            </a:r>
          </a:p>
          <a:p>
            <a:pPr lvl="1"/>
            <a:r>
              <a:rPr lang="en-GB" sz="14400" dirty="0" smtClean="0"/>
              <a:t>These changes were voted on by delegates at the International Convention in Milwaukee in May 2020, and, approved, the changes came</a:t>
            </a:r>
            <a:r>
              <a:rPr lang="en-GB" sz="14400" dirty="0" smtClean="0">
                <a:solidFill>
                  <a:srgbClr val="00B050"/>
                </a:solidFill>
              </a:rPr>
              <a:t> </a:t>
            </a:r>
            <a:r>
              <a:rPr lang="en-GB" sz="14400" dirty="0" smtClean="0"/>
              <a:t>into effect on 1</a:t>
            </a:r>
            <a:r>
              <a:rPr lang="en-GB" sz="14400" baseline="30000" dirty="0" smtClean="0"/>
              <a:t>st</a:t>
            </a:r>
            <a:r>
              <a:rPr lang="en-GB" sz="14400" dirty="0" smtClean="0"/>
              <a:t> May 2021. </a:t>
            </a:r>
          </a:p>
          <a:p>
            <a:pPr lvl="1"/>
            <a:endParaRPr lang="en-GB" sz="14400" dirty="0" smtClean="0"/>
          </a:p>
          <a:p>
            <a:pPr lvl="1"/>
            <a:endParaRPr lang="en-GB" sz="14400" dirty="0" smtClean="0"/>
          </a:p>
          <a:p>
            <a:pPr lvl="1"/>
            <a:endParaRPr lang="en-GB" sz="14400" dirty="0"/>
          </a:p>
          <a:p>
            <a:pPr marL="0" lvl="0" indent="0">
              <a:buNone/>
            </a:pPr>
            <a:r>
              <a:rPr lang="en-GB" dirty="0" smtClean="0"/>
              <a:t> </a:t>
            </a:r>
            <a:endParaRPr lang="en-GB" dirty="0"/>
          </a:p>
          <a:p>
            <a:pPr lvl="0"/>
            <a:endParaRPr lang="en-GB" dirty="0"/>
          </a:p>
          <a:p>
            <a:endParaRPr lang="en-GB" dirty="0"/>
          </a:p>
        </p:txBody>
      </p:sp>
      <p:sp>
        <p:nvSpPr>
          <p:cNvPr id="8" name="Footer Placeholder 7"/>
          <p:cNvSpPr>
            <a:spLocks noGrp="1"/>
          </p:cNvSpPr>
          <p:nvPr>
            <p:ph type="ftr" sz="quarter" idx="11"/>
          </p:nvPr>
        </p:nvSpPr>
        <p:spPr/>
        <p:txBody>
          <a:bodyPr/>
          <a:lstStyle/>
          <a:p>
            <a:r>
              <a:rPr lang="en-GB" smtClean="0"/>
              <a:t>© Moose International of Great Britain Association 2021</a:t>
            </a:r>
            <a:endParaRPr lang="en-GB" dirty="0"/>
          </a:p>
        </p:txBody>
      </p:sp>
      <p:sp>
        <p:nvSpPr>
          <p:cNvPr id="6" name="Slide Number Placeholder 5"/>
          <p:cNvSpPr>
            <a:spLocks noGrp="1"/>
          </p:cNvSpPr>
          <p:nvPr>
            <p:ph type="sldNum" sz="quarter" idx="12"/>
          </p:nvPr>
        </p:nvSpPr>
        <p:spPr/>
        <p:txBody>
          <a:bodyPr/>
          <a:lstStyle/>
          <a:p>
            <a:fld id="{A4A15867-6C4B-4000-B68E-C913FC2E2734}" type="slidenum">
              <a:rPr lang="en-GB" smtClean="0"/>
              <a:t>4</a:t>
            </a:fld>
            <a:endParaRPr lang="en-GB"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29541"/>
    </mc:Choice>
    <mc:Fallback xmlns="">
      <p:transition advTm="295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One Moose</a:t>
            </a:r>
            <a:endParaRPr lang="en-GB" sz="4000" dirty="0"/>
          </a:p>
        </p:txBody>
      </p:sp>
      <p:sp>
        <p:nvSpPr>
          <p:cNvPr id="3" name="Content Placeholder 2"/>
          <p:cNvSpPr>
            <a:spLocks noGrp="1"/>
          </p:cNvSpPr>
          <p:nvPr>
            <p:ph idx="1"/>
          </p:nvPr>
        </p:nvSpPr>
        <p:spPr/>
        <p:txBody>
          <a:bodyPr>
            <a:normAutofit lnSpcReduction="10000"/>
          </a:bodyPr>
          <a:lstStyle/>
          <a:p>
            <a:pPr lvl="0"/>
            <a:r>
              <a:rPr lang="en-GB" sz="5100" dirty="0" smtClean="0"/>
              <a:t>How?</a:t>
            </a:r>
          </a:p>
          <a:p>
            <a:pPr lvl="1"/>
            <a:r>
              <a:rPr lang="en-GB" sz="4700" dirty="0" smtClean="0"/>
              <a:t>Changes to the General Laws, </a:t>
            </a:r>
            <a:r>
              <a:rPr lang="en-GB" sz="4700" dirty="0"/>
              <a:t>to unify Moose </a:t>
            </a:r>
            <a:r>
              <a:rPr lang="en-GB" sz="4700" dirty="0" smtClean="0"/>
              <a:t>membership, </a:t>
            </a:r>
            <a:r>
              <a:rPr lang="en-GB" sz="4700" dirty="0" smtClean="0">
                <a:solidFill>
                  <a:srgbClr val="FF0000"/>
                </a:solidFill>
              </a:rPr>
              <a:t> </a:t>
            </a:r>
            <a:r>
              <a:rPr lang="en-GB" sz="4700" dirty="0" smtClean="0"/>
              <a:t>were</a:t>
            </a:r>
            <a:r>
              <a:rPr lang="en-GB" sz="4700" dirty="0" smtClean="0">
                <a:solidFill>
                  <a:srgbClr val="00B050"/>
                </a:solidFill>
              </a:rPr>
              <a:t> </a:t>
            </a:r>
            <a:r>
              <a:rPr lang="en-GB" sz="4700" dirty="0" smtClean="0"/>
              <a:t>effected by a two-thirds vote of male members of LOOM</a:t>
            </a:r>
            <a:endParaRPr lang="en-GB" dirty="0"/>
          </a:p>
          <a:p>
            <a:pPr lvl="0"/>
            <a:endParaRPr lang="en-GB" dirty="0"/>
          </a:p>
          <a:p>
            <a:endParaRPr lang="en-GB" dirty="0"/>
          </a:p>
        </p:txBody>
      </p:sp>
      <p:sp>
        <p:nvSpPr>
          <p:cNvPr id="8" name="Footer Placeholder 7"/>
          <p:cNvSpPr>
            <a:spLocks noGrp="1"/>
          </p:cNvSpPr>
          <p:nvPr>
            <p:ph type="ftr" sz="quarter" idx="11"/>
          </p:nvPr>
        </p:nvSpPr>
        <p:spPr/>
        <p:txBody>
          <a:bodyPr/>
          <a:lstStyle/>
          <a:p>
            <a:r>
              <a:rPr lang="en-GB" smtClean="0"/>
              <a:t>© Moose International of Great Britain Association 2021</a:t>
            </a:r>
            <a:endParaRPr lang="en-GB" dirty="0"/>
          </a:p>
        </p:txBody>
      </p:sp>
      <p:sp>
        <p:nvSpPr>
          <p:cNvPr id="6" name="Slide Number Placeholder 5"/>
          <p:cNvSpPr>
            <a:spLocks noGrp="1"/>
          </p:cNvSpPr>
          <p:nvPr>
            <p:ph type="sldNum" sz="quarter" idx="12"/>
          </p:nvPr>
        </p:nvSpPr>
        <p:spPr/>
        <p:txBody>
          <a:bodyPr/>
          <a:lstStyle/>
          <a:p>
            <a:fld id="{A4A15867-6C4B-4000-B68E-C913FC2E2734}" type="slidenum">
              <a:rPr lang="en-GB" smtClean="0"/>
              <a:t>5</a:t>
            </a:fld>
            <a:endParaRPr lang="en-GB"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14424"/>
    </mc:Choice>
    <mc:Fallback xmlns="">
      <p:transition advTm="1442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One Moose</a:t>
            </a:r>
            <a:endParaRPr lang="en-GB" sz="4000" dirty="0"/>
          </a:p>
        </p:txBody>
      </p:sp>
      <p:sp>
        <p:nvSpPr>
          <p:cNvPr id="3" name="Content Placeholder 2"/>
          <p:cNvSpPr>
            <a:spLocks noGrp="1"/>
          </p:cNvSpPr>
          <p:nvPr>
            <p:ph idx="1"/>
          </p:nvPr>
        </p:nvSpPr>
        <p:spPr/>
        <p:txBody>
          <a:bodyPr>
            <a:normAutofit/>
          </a:bodyPr>
          <a:lstStyle/>
          <a:p>
            <a:pPr lvl="0"/>
            <a:r>
              <a:rPr lang="en-GB" sz="5100" dirty="0" smtClean="0"/>
              <a:t>How?</a:t>
            </a:r>
          </a:p>
          <a:p>
            <a:pPr lvl="1"/>
            <a:r>
              <a:rPr lang="en-GB" sz="4700" dirty="0" smtClean="0"/>
              <a:t>Voting was done electronically at the International Convention</a:t>
            </a:r>
            <a:r>
              <a:rPr lang="en-GB" sz="4700" dirty="0"/>
              <a:t>, </a:t>
            </a:r>
            <a:r>
              <a:rPr lang="en-GB" sz="4700" dirty="0" smtClean="0"/>
              <a:t>Milwaukee, in May 2020</a:t>
            </a:r>
          </a:p>
          <a:p>
            <a:pPr marL="0" lvl="0" indent="0">
              <a:buNone/>
            </a:pPr>
            <a:r>
              <a:rPr lang="en-GB" dirty="0" smtClean="0"/>
              <a:t> </a:t>
            </a:r>
            <a:endParaRPr lang="en-GB" dirty="0"/>
          </a:p>
          <a:p>
            <a:pPr lvl="0"/>
            <a:endParaRPr lang="en-GB" dirty="0"/>
          </a:p>
          <a:p>
            <a:endParaRPr lang="en-GB" dirty="0"/>
          </a:p>
        </p:txBody>
      </p:sp>
      <p:sp>
        <p:nvSpPr>
          <p:cNvPr id="8" name="Footer Placeholder 7"/>
          <p:cNvSpPr>
            <a:spLocks noGrp="1"/>
          </p:cNvSpPr>
          <p:nvPr>
            <p:ph type="ftr" sz="quarter" idx="11"/>
          </p:nvPr>
        </p:nvSpPr>
        <p:spPr/>
        <p:txBody>
          <a:bodyPr/>
          <a:lstStyle/>
          <a:p>
            <a:r>
              <a:rPr lang="en-GB" smtClean="0"/>
              <a:t>© Moose International of Great Britain Association 2021</a:t>
            </a:r>
            <a:endParaRPr lang="en-GB" dirty="0"/>
          </a:p>
        </p:txBody>
      </p:sp>
      <p:sp>
        <p:nvSpPr>
          <p:cNvPr id="6" name="Slide Number Placeholder 5"/>
          <p:cNvSpPr>
            <a:spLocks noGrp="1"/>
          </p:cNvSpPr>
          <p:nvPr>
            <p:ph type="sldNum" sz="quarter" idx="12"/>
          </p:nvPr>
        </p:nvSpPr>
        <p:spPr/>
        <p:txBody>
          <a:bodyPr/>
          <a:lstStyle/>
          <a:p>
            <a:fld id="{A4A15867-6C4B-4000-B68E-C913FC2E2734}" type="slidenum">
              <a:rPr lang="en-GB" smtClean="0"/>
              <a:t>6</a:t>
            </a:fld>
            <a:endParaRPr lang="en-GB"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8825"/>
    </mc:Choice>
    <mc:Fallback xmlns="">
      <p:transition advTm="88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One Moose</a:t>
            </a:r>
            <a:endParaRPr lang="en-GB" sz="4000" dirty="0"/>
          </a:p>
        </p:txBody>
      </p:sp>
      <p:sp>
        <p:nvSpPr>
          <p:cNvPr id="3" name="Content Placeholder 2"/>
          <p:cNvSpPr>
            <a:spLocks noGrp="1"/>
          </p:cNvSpPr>
          <p:nvPr>
            <p:ph idx="1"/>
          </p:nvPr>
        </p:nvSpPr>
        <p:spPr/>
        <p:txBody>
          <a:bodyPr>
            <a:normAutofit/>
          </a:bodyPr>
          <a:lstStyle/>
          <a:p>
            <a:pPr lvl="0"/>
            <a:r>
              <a:rPr lang="en-GB" sz="5100" dirty="0" smtClean="0"/>
              <a:t>How?</a:t>
            </a:r>
          </a:p>
          <a:p>
            <a:pPr lvl="1"/>
            <a:r>
              <a:rPr lang="en-GB" sz="4700" dirty="0" smtClean="0"/>
              <a:t>How will the structure of the organisation change now that the concept of One Moose has</a:t>
            </a:r>
            <a:r>
              <a:rPr lang="en-GB" sz="4700" dirty="0" smtClean="0">
                <a:solidFill>
                  <a:srgbClr val="00B050"/>
                </a:solidFill>
              </a:rPr>
              <a:t> </a:t>
            </a:r>
            <a:r>
              <a:rPr lang="en-GB" sz="4700" dirty="0" smtClean="0"/>
              <a:t>been</a:t>
            </a:r>
            <a:r>
              <a:rPr lang="en-GB" sz="4700" dirty="0" smtClean="0">
                <a:solidFill>
                  <a:srgbClr val="00B050"/>
                </a:solidFill>
              </a:rPr>
              <a:t> </a:t>
            </a:r>
            <a:r>
              <a:rPr lang="en-GB" sz="4700" dirty="0" smtClean="0"/>
              <a:t>approved?</a:t>
            </a:r>
          </a:p>
          <a:p>
            <a:pPr marL="0" lvl="0" indent="0">
              <a:buNone/>
            </a:pPr>
            <a:r>
              <a:rPr lang="en-GB" dirty="0" smtClean="0"/>
              <a:t> </a:t>
            </a:r>
            <a:endParaRPr lang="en-GB" dirty="0"/>
          </a:p>
          <a:p>
            <a:pPr lvl="0"/>
            <a:endParaRPr lang="en-GB" dirty="0"/>
          </a:p>
          <a:p>
            <a:endParaRPr lang="en-GB" dirty="0"/>
          </a:p>
        </p:txBody>
      </p:sp>
      <p:sp>
        <p:nvSpPr>
          <p:cNvPr id="8" name="Footer Placeholder 7"/>
          <p:cNvSpPr>
            <a:spLocks noGrp="1"/>
          </p:cNvSpPr>
          <p:nvPr>
            <p:ph type="ftr" sz="quarter" idx="11"/>
          </p:nvPr>
        </p:nvSpPr>
        <p:spPr/>
        <p:txBody>
          <a:bodyPr/>
          <a:lstStyle/>
          <a:p>
            <a:r>
              <a:rPr lang="en-GB" smtClean="0"/>
              <a:t>© Moose International of Great Britain Association 2021</a:t>
            </a:r>
            <a:endParaRPr lang="en-GB" dirty="0"/>
          </a:p>
        </p:txBody>
      </p:sp>
      <p:sp>
        <p:nvSpPr>
          <p:cNvPr id="6" name="Slide Number Placeholder 5"/>
          <p:cNvSpPr>
            <a:spLocks noGrp="1"/>
          </p:cNvSpPr>
          <p:nvPr>
            <p:ph type="sldNum" sz="quarter" idx="12"/>
          </p:nvPr>
        </p:nvSpPr>
        <p:spPr/>
        <p:txBody>
          <a:bodyPr/>
          <a:lstStyle/>
          <a:p>
            <a:fld id="{A4A15867-6C4B-4000-B68E-C913FC2E2734}" type="slidenum">
              <a:rPr lang="en-GB" smtClean="0"/>
              <a:t>7</a:t>
            </a:fld>
            <a:endParaRPr lang="en-GB"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9669"/>
    </mc:Choice>
    <mc:Fallback xmlns="">
      <p:transition advTm="966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New Lodge Structure</a:t>
            </a:r>
            <a:endParaRPr lang="en-GB" sz="4000" dirty="0"/>
          </a:p>
        </p:txBody>
      </p:sp>
      <p:sp>
        <p:nvSpPr>
          <p:cNvPr id="3" name="Content Placeholder 2"/>
          <p:cNvSpPr>
            <a:spLocks noGrp="1"/>
          </p:cNvSpPr>
          <p:nvPr>
            <p:ph idx="1"/>
          </p:nvPr>
        </p:nvSpPr>
        <p:spPr/>
        <p:txBody>
          <a:bodyPr>
            <a:normAutofit fontScale="25000" lnSpcReduction="20000"/>
          </a:bodyPr>
          <a:lstStyle/>
          <a:p>
            <a:pPr lvl="0"/>
            <a:r>
              <a:rPr lang="en-GB" sz="12800" dirty="0" smtClean="0"/>
              <a:t>Current Position</a:t>
            </a:r>
          </a:p>
          <a:p>
            <a:pPr lvl="1"/>
            <a:r>
              <a:rPr lang="en-GB" sz="12800" dirty="0" smtClean="0"/>
              <a:t>The Lodge is comprised of Male members of Moose International of Great Britain Association, structured as follows:</a:t>
            </a:r>
          </a:p>
          <a:p>
            <a:pPr lvl="2"/>
            <a:r>
              <a:rPr lang="en-GB" sz="12800" dirty="0" smtClean="0"/>
              <a:t>Governor</a:t>
            </a:r>
          </a:p>
          <a:p>
            <a:pPr lvl="2"/>
            <a:r>
              <a:rPr lang="en-GB" sz="12800" dirty="0" smtClean="0"/>
              <a:t>Treasurer</a:t>
            </a:r>
          </a:p>
          <a:p>
            <a:pPr lvl="2"/>
            <a:r>
              <a:rPr lang="en-GB" sz="12800" dirty="0" smtClean="0"/>
              <a:t>Secretary</a:t>
            </a:r>
          </a:p>
          <a:p>
            <a:pPr lvl="2"/>
            <a:r>
              <a:rPr lang="en-GB" sz="12800" dirty="0" smtClean="0"/>
              <a:t>Board of Officers</a:t>
            </a:r>
          </a:p>
          <a:p>
            <a:pPr lvl="1"/>
            <a:r>
              <a:rPr lang="en-GB" sz="12800" dirty="0" smtClean="0"/>
              <a:t>Lodge Meetings are usually held monthly</a:t>
            </a:r>
          </a:p>
          <a:p>
            <a:pPr lvl="1"/>
            <a:endParaRPr lang="en-GB" sz="12800" dirty="0" smtClean="0"/>
          </a:p>
          <a:p>
            <a:pPr lvl="1"/>
            <a:endParaRPr lang="en-GB" sz="12800" dirty="0"/>
          </a:p>
          <a:p>
            <a:pPr marL="0" lvl="0" indent="0">
              <a:buNone/>
            </a:pPr>
            <a:r>
              <a:rPr lang="en-GB" dirty="0" smtClean="0"/>
              <a:t> </a:t>
            </a:r>
            <a:endParaRPr lang="en-GB" dirty="0"/>
          </a:p>
          <a:p>
            <a:pPr lvl="0"/>
            <a:endParaRPr lang="en-GB" dirty="0"/>
          </a:p>
          <a:p>
            <a:endParaRPr lang="en-GB" dirty="0"/>
          </a:p>
        </p:txBody>
      </p:sp>
      <p:sp>
        <p:nvSpPr>
          <p:cNvPr id="8" name="Footer Placeholder 7"/>
          <p:cNvSpPr>
            <a:spLocks noGrp="1"/>
          </p:cNvSpPr>
          <p:nvPr>
            <p:ph type="ftr" sz="quarter" idx="11"/>
          </p:nvPr>
        </p:nvSpPr>
        <p:spPr/>
        <p:txBody>
          <a:bodyPr/>
          <a:lstStyle/>
          <a:p>
            <a:r>
              <a:rPr lang="en-GB" smtClean="0"/>
              <a:t>© Moose International of Great Britain Association 2021</a:t>
            </a:r>
            <a:endParaRPr lang="en-GB" dirty="0"/>
          </a:p>
        </p:txBody>
      </p:sp>
      <p:sp>
        <p:nvSpPr>
          <p:cNvPr id="6" name="Slide Number Placeholder 5"/>
          <p:cNvSpPr>
            <a:spLocks noGrp="1"/>
          </p:cNvSpPr>
          <p:nvPr>
            <p:ph type="sldNum" sz="quarter" idx="12"/>
          </p:nvPr>
        </p:nvSpPr>
        <p:spPr/>
        <p:txBody>
          <a:bodyPr/>
          <a:lstStyle/>
          <a:p>
            <a:fld id="{A4A15867-6C4B-4000-B68E-C913FC2E2734}" type="slidenum">
              <a:rPr lang="en-GB" smtClean="0"/>
              <a:t>8</a:t>
            </a:fld>
            <a:endParaRPr lang="en-GB"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22333"/>
    </mc:Choice>
    <mc:Fallback xmlns="">
      <p:transition advTm="2233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t>New </a:t>
            </a:r>
            <a:r>
              <a:rPr lang="en-GB" sz="4000" dirty="0" smtClean="0"/>
              <a:t>Lodge Structure</a:t>
            </a:r>
            <a:endParaRPr lang="en-GB" sz="4200" dirty="0"/>
          </a:p>
        </p:txBody>
      </p:sp>
      <p:sp>
        <p:nvSpPr>
          <p:cNvPr id="3" name="Content Placeholder 2"/>
          <p:cNvSpPr>
            <a:spLocks noGrp="1"/>
          </p:cNvSpPr>
          <p:nvPr>
            <p:ph idx="1"/>
          </p:nvPr>
        </p:nvSpPr>
        <p:spPr/>
        <p:txBody>
          <a:bodyPr>
            <a:normAutofit fontScale="62500" lnSpcReduction="20000"/>
          </a:bodyPr>
          <a:lstStyle/>
          <a:p>
            <a:pPr lvl="1"/>
            <a:r>
              <a:rPr lang="en-GB" sz="5100" dirty="0" smtClean="0"/>
              <a:t>Existing  Ladies</a:t>
            </a:r>
            <a:r>
              <a:rPr lang="en-GB" sz="5100" dirty="0"/>
              <a:t>’ </a:t>
            </a:r>
            <a:r>
              <a:rPr lang="en-GB" sz="5100" dirty="0" smtClean="0"/>
              <a:t>Circles, </a:t>
            </a:r>
            <a:r>
              <a:rPr lang="en-GB" sz="5100" dirty="0"/>
              <a:t>comprise all female members of Moose International of Great Britain Association, structured as follows:</a:t>
            </a:r>
          </a:p>
          <a:p>
            <a:pPr lvl="2"/>
            <a:r>
              <a:rPr lang="en-GB" sz="5100" dirty="0"/>
              <a:t>Lady President</a:t>
            </a:r>
          </a:p>
          <a:p>
            <a:pPr lvl="2"/>
            <a:r>
              <a:rPr lang="en-GB" sz="5100" dirty="0"/>
              <a:t>Treasurer</a:t>
            </a:r>
          </a:p>
          <a:p>
            <a:pPr lvl="2"/>
            <a:r>
              <a:rPr lang="en-GB" sz="5100" dirty="0"/>
              <a:t>Secretary </a:t>
            </a:r>
          </a:p>
          <a:p>
            <a:pPr lvl="1"/>
            <a:r>
              <a:rPr lang="en-GB" sz="5500" dirty="0"/>
              <a:t>Ladies’ Circle Meetings are usually held monthly</a:t>
            </a:r>
            <a:endParaRPr lang="en-GB" dirty="0" smtClean="0"/>
          </a:p>
          <a:p>
            <a:pPr lvl="0"/>
            <a:endParaRPr lang="en-GB" dirty="0"/>
          </a:p>
          <a:p>
            <a:pPr lvl="0"/>
            <a:endParaRPr lang="en-GB" dirty="0" smtClean="0"/>
          </a:p>
          <a:p>
            <a:pPr lvl="0"/>
            <a:endParaRPr lang="en-GB" dirty="0"/>
          </a:p>
          <a:p>
            <a:pPr lvl="0"/>
            <a:endParaRPr lang="en-GB" dirty="0"/>
          </a:p>
          <a:p>
            <a:endParaRPr lang="en-GB" dirty="0"/>
          </a:p>
        </p:txBody>
      </p:sp>
      <p:sp>
        <p:nvSpPr>
          <p:cNvPr id="8" name="Footer Placeholder 7"/>
          <p:cNvSpPr>
            <a:spLocks noGrp="1"/>
          </p:cNvSpPr>
          <p:nvPr>
            <p:ph type="ftr" sz="quarter" idx="11"/>
          </p:nvPr>
        </p:nvSpPr>
        <p:spPr/>
        <p:txBody>
          <a:bodyPr/>
          <a:lstStyle/>
          <a:p>
            <a:r>
              <a:rPr lang="en-GB" smtClean="0"/>
              <a:t>© Moose International of Great Britain Association 2021</a:t>
            </a:r>
            <a:endParaRPr lang="en-GB" dirty="0"/>
          </a:p>
        </p:txBody>
      </p:sp>
      <p:sp>
        <p:nvSpPr>
          <p:cNvPr id="6" name="Slide Number Placeholder 5"/>
          <p:cNvSpPr>
            <a:spLocks noGrp="1"/>
          </p:cNvSpPr>
          <p:nvPr>
            <p:ph type="sldNum" sz="quarter" idx="12"/>
          </p:nvPr>
        </p:nvSpPr>
        <p:spPr/>
        <p:txBody>
          <a:bodyPr/>
          <a:lstStyle/>
          <a:p>
            <a:fld id="{A4A15867-6C4B-4000-B68E-C913FC2E2734}" type="slidenum">
              <a:rPr lang="en-GB" smtClean="0"/>
              <a:t>9</a:t>
            </a:fld>
            <a:endParaRPr lang="en-GB"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18654"/>
    </mc:Choice>
    <mc:Fallback xmlns="">
      <p:transition advTm="186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01.2|1.7|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238</TotalTime>
  <Words>1185</Words>
  <Application>Microsoft Office PowerPoint</Application>
  <PresentationFormat>On-screen Show (4:3)</PresentationFormat>
  <Paragraphs>228</Paragraphs>
  <Slides>24</Slides>
  <Notes>24</Notes>
  <HiddenSlides>0</HiddenSlides>
  <MMClips>24</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Moose International  of Great Britain Association </vt:lpstr>
      <vt:lpstr>One Moose</vt:lpstr>
      <vt:lpstr>One Moose</vt:lpstr>
      <vt:lpstr>One Moose</vt:lpstr>
      <vt:lpstr>One Moose</vt:lpstr>
      <vt:lpstr>One Moose</vt:lpstr>
      <vt:lpstr>One Moose</vt:lpstr>
      <vt:lpstr>New Lodge Structure</vt:lpstr>
      <vt:lpstr>New Lodge Structure</vt:lpstr>
      <vt:lpstr>New Lodge Structure</vt:lpstr>
      <vt:lpstr>New Lodge Structure</vt:lpstr>
      <vt:lpstr>New Lodge Structure</vt:lpstr>
      <vt:lpstr>New Lodge Structure</vt:lpstr>
      <vt:lpstr>New Lodge Structure</vt:lpstr>
      <vt:lpstr>New Lodge Structure</vt:lpstr>
      <vt:lpstr>New Lodge Structure</vt:lpstr>
      <vt:lpstr>New Lodge Structure</vt:lpstr>
      <vt:lpstr>New Lodge Structure</vt:lpstr>
      <vt:lpstr>New Lodge Structure</vt:lpstr>
      <vt:lpstr>New Lodge Structure</vt:lpstr>
      <vt:lpstr>New Lodge Structure</vt:lpstr>
      <vt:lpstr>New Lodge Structure</vt:lpstr>
      <vt:lpstr>Any Questions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Moose International</dc:title>
  <dc:creator>User</dc:creator>
  <cp:lastModifiedBy>Home Windows8</cp:lastModifiedBy>
  <cp:revision>157</cp:revision>
  <dcterms:created xsi:type="dcterms:W3CDTF">2018-04-20T12:57:00Z</dcterms:created>
  <dcterms:modified xsi:type="dcterms:W3CDTF">2022-02-13T19:43:46Z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1033-11.2.0.10223</vt:lpwstr>
  </property>
</Properties>
</file>